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p:cViewPr varScale="1">
        <p:scale>
          <a:sx n="128" d="100"/>
          <a:sy n="128" d="100"/>
        </p:scale>
        <p:origin x="4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E40268-29E0-4850-9A89-2BABAF3917F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255768B4-4EB4-4412-B478-0C4015CD5BF7}">
      <dgm:prSet/>
      <dgm:spPr/>
      <dgm:t>
        <a:bodyPr/>
        <a:lstStyle/>
        <a:p>
          <a:r>
            <a:rPr lang="en-US"/>
            <a:t>The main goal of this project is to predict real estate values using machine learning techniques. The goal of this project is to create models that accurately predict real estate values using two separate datasets. The two datasets that were utilized.</a:t>
          </a:r>
        </a:p>
      </dgm:t>
    </dgm:pt>
    <dgm:pt modelId="{75B282CE-D2F0-4A81-939F-DB3D7FC1FE03}" type="parTrans" cxnId="{0A079EC8-9726-4120-826A-3BA0D396FE2F}">
      <dgm:prSet/>
      <dgm:spPr/>
      <dgm:t>
        <a:bodyPr/>
        <a:lstStyle/>
        <a:p>
          <a:endParaRPr lang="en-US"/>
        </a:p>
      </dgm:t>
    </dgm:pt>
    <dgm:pt modelId="{ED45395A-C096-48CC-9C40-27DDEB09FDCB}" type="sibTrans" cxnId="{0A079EC8-9726-4120-826A-3BA0D396FE2F}">
      <dgm:prSet/>
      <dgm:spPr/>
      <dgm:t>
        <a:bodyPr/>
        <a:lstStyle/>
        <a:p>
          <a:endParaRPr lang="en-US"/>
        </a:p>
      </dgm:t>
    </dgm:pt>
    <dgm:pt modelId="{0715CE7C-0C3A-4D03-AB49-4AB3FB04C610}">
      <dgm:prSet/>
      <dgm:spPr/>
      <dgm:t>
        <a:bodyPr/>
        <a:lstStyle/>
        <a:p>
          <a:r>
            <a:rPr lang="en-US"/>
            <a:t>Dataset 1 included information on the transaction date, house age, distance to the nearest MRT station, number of convenience stores, latitude, longitude, and price of a unit area.</a:t>
          </a:r>
        </a:p>
      </dgm:t>
    </dgm:pt>
    <dgm:pt modelId="{FD2534BF-7A6A-495A-B8DE-F696DB5BD844}" type="parTrans" cxnId="{3ABDFF70-2C28-45BA-9467-E0BDF825F72D}">
      <dgm:prSet/>
      <dgm:spPr/>
      <dgm:t>
        <a:bodyPr/>
        <a:lstStyle/>
        <a:p>
          <a:endParaRPr lang="en-US"/>
        </a:p>
      </dgm:t>
    </dgm:pt>
    <dgm:pt modelId="{82804071-D0D0-4006-A7BC-5F075E3ECD9B}" type="sibTrans" cxnId="{3ABDFF70-2C28-45BA-9467-E0BDF825F72D}">
      <dgm:prSet/>
      <dgm:spPr/>
      <dgm:t>
        <a:bodyPr/>
        <a:lstStyle/>
        <a:p>
          <a:endParaRPr lang="en-US"/>
        </a:p>
      </dgm:t>
    </dgm:pt>
    <dgm:pt modelId="{1E87145D-8331-42F4-A997-870FDFB3A511}">
      <dgm:prSet/>
      <dgm:spPr/>
      <dgm:t>
        <a:bodyPr/>
        <a:lstStyle/>
        <a:p>
          <a:r>
            <a:rPr lang="en-US"/>
            <a:t>Dataset 2 included information on the number of bedrooms, bathrooms, square footage of the living and lot areas, number of floors, waterfront status, view rating, condition rating, year built, year renovated, street address, city, state, zip code, and country, as well as the price of the property.</a:t>
          </a:r>
        </a:p>
      </dgm:t>
    </dgm:pt>
    <dgm:pt modelId="{8B909AB1-44CD-474C-83D5-6C07A62E6601}" type="parTrans" cxnId="{ED9BBDD0-38BA-4C81-9479-ACBC35469C57}">
      <dgm:prSet/>
      <dgm:spPr/>
      <dgm:t>
        <a:bodyPr/>
        <a:lstStyle/>
        <a:p>
          <a:endParaRPr lang="en-US"/>
        </a:p>
      </dgm:t>
    </dgm:pt>
    <dgm:pt modelId="{C3F5B638-47C7-445B-A17B-DBE70B69F1CB}" type="sibTrans" cxnId="{ED9BBDD0-38BA-4C81-9479-ACBC35469C57}">
      <dgm:prSet/>
      <dgm:spPr/>
      <dgm:t>
        <a:bodyPr/>
        <a:lstStyle/>
        <a:p>
          <a:endParaRPr lang="en-US"/>
        </a:p>
      </dgm:t>
    </dgm:pt>
    <dgm:pt modelId="{33BA9164-BDC7-4704-B7E6-E4A8483EA146}" type="pres">
      <dgm:prSet presAssocID="{87E40268-29E0-4850-9A89-2BABAF3917F5}" presName="outerComposite" presStyleCnt="0">
        <dgm:presLayoutVars>
          <dgm:chMax val="5"/>
          <dgm:dir/>
          <dgm:resizeHandles val="exact"/>
        </dgm:presLayoutVars>
      </dgm:prSet>
      <dgm:spPr/>
    </dgm:pt>
    <dgm:pt modelId="{20655F61-2B2F-402E-9B01-CBD5B454589B}" type="pres">
      <dgm:prSet presAssocID="{87E40268-29E0-4850-9A89-2BABAF3917F5}" presName="dummyMaxCanvas" presStyleCnt="0">
        <dgm:presLayoutVars/>
      </dgm:prSet>
      <dgm:spPr/>
    </dgm:pt>
    <dgm:pt modelId="{8200010F-CB6B-4018-80B8-664755946A91}" type="pres">
      <dgm:prSet presAssocID="{87E40268-29E0-4850-9A89-2BABAF3917F5}" presName="ThreeNodes_1" presStyleLbl="node1" presStyleIdx="0" presStyleCnt="3">
        <dgm:presLayoutVars>
          <dgm:bulletEnabled val="1"/>
        </dgm:presLayoutVars>
      </dgm:prSet>
      <dgm:spPr/>
    </dgm:pt>
    <dgm:pt modelId="{CEEB74D6-FB91-4EFB-8F35-A923FF243B94}" type="pres">
      <dgm:prSet presAssocID="{87E40268-29E0-4850-9A89-2BABAF3917F5}" presName="ThreeNodes_2" presStyleLbl="node1" presStyleIdx="1" presStyleCnt="3">
        <dgm:presLayoutVars>
          <dgm:bulletEnabled val="1"/>
        </dgm:presLayoutVars>
      </dgm:prSet>
      <dgm:spPr/>
    </dgm:pt>
    <dgm:pt modelId="{1A60BAE1-5602-4F00-979D-FC33CB9EDBC1}" type="pres">
      <dgm:prSet presAssocID="{87E40268-29E0-4850-9A89-2BABAF3917F5}" presName="ThreeNodes_3" presStyleLbl="node1" presStyleIdx="2" presStyleCnt="3">
        <dgm:presLayoutVars>
          <dgm:bulletEnabled val="1"/>
        </dgm:presLayoutVars>
      </dgm:prSet>
      <dgm:spPr/>
    </dgm:pt>
    <dgm:pt modelId="{8CA5B1EF-BE9C-4476-8A32-8612B47D86DA}" type="pres">
      <dgm:prSet presAssocID="{87E40268-29E0-4850-9A89-2BABAF3917F5}" presName="ThreeConn_1-2" presStyleLbl="fgAccFollowNode1" presStyleIdx="0" presStyleCnt="2">
        <dgm:presLayoutVars>
          <dgm:bulletEnabled val="1"/>
        </dgm:presLayoutVars>
      </dgm:prSet>
      <dgm:spPr/>
    </dgm:pt>
    <dgm:pt modelId="{B74F6366-8012-4A35-A300-1BFCD2F19B26}" type="pres">
      <dgm:prSet presAssocID="{87E40268-29E0-4850-9A89-2BABAF3917F5}" presName="ThreeConn_2-3" presStyleLbl="fgAccFollowNode1" presStyleIdx="1" presStyleCnt="2">
        <dgm:presLayoutVars>
          <dgm:bulletEnabled val="1"/>
        </dgm:presLayoutVars>
      </dgm:prSet>
      <dgm:spPr/>
    </dgm:pt>
    <dgm:pt modelId="{706BA109-F664-4A68-98BB-728A82754059}" type="pres">
      <dgm:prSet presAssocID="{87E40268-29E0-4850-9A89-2BABAF3917F5}" presName="ThreeNodes_1_text" presStyleLbl="node1" presStyleIdx="2" presStyleCnt="3">
        <dgm:presLayoutVars>
          <dgm:bulletEnabled val="1"/>
        </dgm:presLayoutVars>
      </dgm:prSet>
      <dgm:spPr/>
    </dgm:pt>
    <dgm:pt modelId="{55517AE0-3750-4B39-B5D1-3E845ED61F42}" type="pres">
      <dgm:prSet presAssocID="{87E40268-29E0-4850-9A89-2BABAF3917F5}" presName="ThreeNodes_2_text" presStyleLbl="node1" presStyleIdx="2" presStyleCnt="3">
        <dgm:presLayoutVars>
          <dgm:bulletEnabled val="1"/>
        </dgm:presLayoutVars>
      </dgm:prSet>
      <dgm:spPr/>
    </dgm:pt>
    <dgm:pt modelId="{886ECD3A-F6C5-4271-8B1B-1B036BBC3D33}" type="pres">
      <dgm:prSet presAssocID="{87E40268-29E0-4850-9A89-2BABAF3917F5}" presName="ThreeNodes_3_text" presStyleLbl="node1" presStyleIdx="2" presStyleCnt="3">
        <dgm:presLayoutVars>
          <dgm:bulletEnabled val="1"/>
        </dgm:presLayoutVars>
      </dgm:prSet>
      <dgm:spPr/>
    </dgm:pt>
  </dgm:ptLst>
  <dgm:cxnLst>
    <dgm:cxn modelId="{FCBD1C4B-BF96-43F4-A499-B43B938C2B27}" type="presOf" srcId="{0715CE7C-0C3A-4D03-AB49-4AB3FB04C610}" destId="{CEEB74D6-FB91-4EFB-8F35-A923FF243B94}" srcOrd="0" destOrd="0" presId="urn:microsoft.com/office/officeart/2005/8/layout/vProcess5"/>
    <dgm:cxn modelId="{A3258D55-6A9B-4579-AAD6-574FC84A6715}" type="presOf" srcId="{ED45395A-C096-48CC-9C40-27DDEB09FDCB}" destId="{8CA5B1EF-BE9C-4476-8A32-8612B47D86DA}" srcOrd="0" destOrd="0" presId="urn:microsoft.com/office/officeart/2005/8/layout/vProcess5"/>
    <dgm:cxn modelId="{3ABDFF70-2C28-45BA-9467-E0BDF825F72D}" srcId="{87E40268-29E0-4850-9A89-2BABAF3917F5}" destId="{0715CE7C-0C3A-4D03-AB49-4AB3FB04C610}" srcOrd="1" destOrd="0" parTransId="{FD2534BF-7A6A-495A-B8DE-F696DB5BD844}" sibTransId="{82804071-D0D0-4006-A7BC-5F075E3ECD9B}"/>
    <dgm:cxn modelId="{25E07496-6E50-4D41-9CE0-B5027C679970}" type="presOf" srcId="{87E40268-29E0-4850-9A89-2BABAF3917F5}" destId="{33BA9164-BDC7-4704-B7E6-E4A8483EA146}" srcOrd="0" destOrd="0" presId="urn:microsoft.com/office/officeart/2005/8/layout/vProcess5"/>
    <dgm:cxn modelId="{CF1B59AB-83B7-4664-8FBD-3281D11D1376}" type="presOf" srcId="{1E87145D-8331-42F4-A997-870FDFB3A511}" destId="{886ECD3A-F6C5-4271-8B1B-1B036BBC3D33}" srcOrd="1" destOrd="0" presId="urn:microsoft.com/office/officeart/2005/8/layout/vProcess5"/>
    <dgm:cxn modelId="{5D8072B0-9546-45A1-A3EE-99AB55109CEA}" type="presOf" srcId="{1E87145D-8331-42F4-A997-870FDFB3A511}" destId="{1A60BAE1-5602-4F00-979D-FC33CB9EDBC1}" srcOrd="0" destOrd="0" presId="urn:microsoft.com/office/officeart/2005/8/layout/vProcess5"/>
    <dgm:cxn modelId="{7E661BC1-D2CD-4C88-A4E1-DB458C8FB738}" type="presOf" srcId="{0715CE7C-0C3A-4D03-AB49-4AB3FB04C610}" destId="{55517AE0-3750-4B39-B5D1-3E845ED61F42}" srcOrd="1" destOrd="0" presId="urn:microsoft.com/office/officeart/2005/8/layout/vProcess5"/>
    <dgm:cxn modelId="{0A079EC8-9726-4120-826A-3BA0D396FE2F}" srcId="{87E40268-29E0-4850-9A89-2BABAF3917F5}" destId="{255768B4-4EB4-4412-B478-0C4015CD5BF7}" srcOrd="0" destOrd="0" parTransId="{75B282CE-D2F0-4A81-939F-DB3D7FC1FE03}" sibTransId="{ED45395A-C096-48CC-9C40-27DDEB09FDCB}"/>
    <dgm:cxn modelId="{ED9BBDD0-38BA-4C81-9479-ACBC35469C57}" srcId="{87E40268-29E0-4850-9A89-2BABAF3917F5}" destId="{1E87145D-8331-42F4-A997-870FDFB3A511}" srcOrd="2" destOrd="0" parTransId="{8B909AB1-44CD-474C-83D5-6C07A62E6601}" sibTransId="{C3F5B638-47C7-445B-A17B-DBE70B69F1CB}"/>
    <dgm:cxn modelId="{5711E7DD-E333-4B05-B5CF-31D7B3DA9BA4}" type="presOf" srcId="{82804071-D0D0-4006-A7BC-5F075E3ECD9B}" destId="{B74F6366-8012-4A35-A300-1BFCD2F19B26}" srcOrd="0" destOrd="0" presId="urn:microsoft.com/office/officeart/2005/8/layout/vProcess5"/>
    <dgm:cxn modelId="{DDC8C0FB-DC69-49B1-9144-3FA47C7BE75E}" type="presOf" srcId="{255768B4-4EB4-4412-B478-0C4015CD5BF7}" destId="{8200010F-CB6B-4018-80B8-664755946A91}" srcOrd="0" destOrd="0" presId="urn:microsoft.com/office/officeart/2005/8/layout/vProcess5"/>
    <dgm:cxn modelId="{85D4A3FC-9B4F-4098-AF32-64D002604822}" type="presOf" srcId="{255768B4-4EB4-4412-B478-0C4015CD5BF7}" destId="{706BA109-F664-4A68-98BB-728A82754059}" srcOrd="1" destOrd="0" presId="urn:microsoft.com/office/officeart/2005/8/layout/vProcess5"/>
    <dgm:cxn modelId="{690FE5A8-2360-49BF-8BAA-7C587E85AB0F}" type="presParOf" srcId="{33BA9164-BDC7-4704-B7E6-E4A8483EA146}" destId="{20655F61-2B2F-402E-9B01-CBD5B454589B}" srcOrd="0" destOrd="0" presId="urn:microsoft.com/office/officeart/2005/8/layout/vProcess5"/>
    <dgm:cxn modelId="{5B070396-A81F-4B63-8364-5B40F221A03C}" type="presParOf" srcId="{33BA9164-BDC7-4704-B7E6-E4A8483EA146}" destId="{8200010F-CB6B-4018-80B8-664755946A91}" srcOrd="1" destOrd="0" presId="urn:microsoft.com/office/officeart/2005/8/layout/vProcess5"/>
    <dgm:cxn modelId="{2C6E0D0A-DB50-44B3-BCE3-0002B02825C3}" type="presParOf" srcId="{33BA9164-BDC7-4704-B7E6-E4A8483EA146}" destId="{CEEB74D6-FB91-4EFB-8F35-A923FF243B94}" srcOrd="2" destOrd="0" presId="urn:microsoft.com/office/officeart/2005/8/layout/vProcess5"/>
    <dgm:cxn modelId="{EDA661E5-BC03-4487-BD55-B9E3AFDE3A90}" type="presParOf" srcId="{33BA9164-BDC7-4704-B7E6-E4A8483EA146}" destId="{1A60BAE1-5602-4F00-979D-FC33CB9EDBC1}" srcOrd="3" destOrd="0" presId="urn:microsoft.com/office/officeart/2005/8/layout/vProcess5"/>
    <dgm:cxn modelId="{B4032845-1224-4FBF-94E0-7862DA8C94AE}" type="presParOf" srcId="{33BA9164-BDC7-4704-B7E6-E4A8483EA146}" destId="{8CA5B1EF-BE9C-4476-8A32-8612B47D86DA}" srcOrd="4" destOrd="0" presId="urn:microsoft.com/office/officeart/2005/8/layout/vProcess5"/>
    <dgm:cxn modelId="{17FCB1B9-7571-4406-AE61-0DD6B4C074FF}" type="presParOf" srcId="{33BA9164-BDC7-4704-B7E6-E4A8483EA146}" destId="{B74F6366-8012-4A35-A300-1BFCD2F19B26}" srcOrd="5" destOrd="0" presId="urn:microsoft.com/office/officeart/2005/8/layout/vProcess5"/>
    <dgm:cxn modelId="{D66148CE-3690-4366-86F6-E913AF1A9B5F}" type="presParOf" srcId="{33BA9164-BDC7-4704-B7E6-E4A8483EA146}" destId="{706BA109-F664-4A68-98BB-728A82754059}" srcOrd="6" destOrd="0" presId="urn:microsoft.com/office/officeart/2005/8/layout/vProcess5"/>
    <dgm:cxn modelId="{4D1D1D36-2678-47E6-B08E-3B0AAAE24A75}" type="presParOf" srcId="{33BA9164-BDC7-4704-B7E6-E4A8483EA146}" destId="{55517AE0-3750-4B39-B5D1-3E845ED61F42}" srcOrd="7" destOrd="0" presId="urn:microsoft.com/office/officeart/2005/8/layout/vProcess5"/>
    <dgm:cxn modelId="{1AAA6B03-5670-4884-B9A2-2DB9BDA1844C}" type="presParOf" srcId="{33BA9164-BDC7-4704-B7E6-E4A8483EA146}" destId="{886ECD3A-F6C5-4271-8B1B-1B036BBC3D33}"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071FB-D9A6-45BF-B4F3-17E1B74DDC54}"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48D8C9CF-8070-407E-A8CA-A50758DDE96A}">
      <dgm:prSet/>
      <dgm:spPr/>
      <dgm:t>
        <a:bodyPr/>
        <a:lstStyle/>
        <a:p>
          <a:r>
            <a:rPr lang="en-US"/>
            <a:t>Data Preprocessing</a:t>
          </a:r>
        </a:p>
      </dgm:t>
    </dgm:pt>
    <dgm:pt modelId="{85C570ED-99C9-4720-99C6-F7FCFED8D595}" type="parTrans" cxnId="{A03C9540-95FF-4F9F-AAE1-10AF84E6116F}">
      <dgm:prSet/>
      <dgm:spPr/>
      <dgm:t>
        <a:bodyPr/>
        <a:lstStyle/>
        <a:p>
          <a:endParaRPr lang="en-US"/>
        </a:p>
      </dgm:t>
    </dgm:pt>
    <dgm:pt modelId="{91DD8C13-127A-42A0-9A47-118A3DE0D798}" type="sibTrans" cxnId="{A03C9540-95FF-4F9F-AAE1-10AF84E6116F}">
      <dgm:prSet phldrT="01"/>
      <dgm:spPr/>
      <dgm:t>
        <a:bodyPr/>
        <a:lstStyle/>
        <a:p>
          <a:r>
            <a:rPr lang="en-US"/>
            <a:t>01</a:t>
          </a:r>
        </a:p>
      </dgm:t>
    </dgm:pt>
    <dgm:pt modelId="{D21987D1-0539-47B9-9682-2C0456A2E878}">
      <dgm:prSet/>
      <dgm:spPr/>
      <dgm:t>
        <a:bodyPr/>
        <a:lstStyle/>
        <a:p>
          <a:r>
            <a:rPr lang="en-US" dirty="0"/>
            <a:t>Model Training</a:t>
          </a:r>
        </a:p>
      </dgm:t>
    </dgm:pt>
    <dgm:pt modelId="{9C65753B-F7C3-4C35-825E-C20F457153D7}" type="parTrans" cxnId="{ED6297F4-2E52-4931-A78A-2DCD3C5A0A92}">
      <dgm:prSet/>
      <dgm:spPr/>
      <dgm:t>
        <a:bodyPr/>
        <a:lstStyle/>
        <a:p>
          <a:endParaRPr lang="en-US"/>
        </a:p>
      </dgm:t>
    </dgm:pt>
    <dgm:pt modelId="{F0297ED8-6A7F-4363-B741-D48F5C03FC1E}" type="sibTrans" cxnId="{ED6297F4-2E52-4931-A78A-2DCD3C5A0A92}">
      <dgm:prSet phldrT="03"/>
      <dgm:spPr/>
      <dgm:t>
        <a:bodyPr/>
        <a:lstStyle/>
        <a:p>
          <a:r>
            <a:rPr lang="en-US" dirty="0"/>
            <a:t>02</a:t>
          </a:r>
        </a:p>
      </dgm:t>
    </dgm:pt>
    <dgm:pt modelId="{6E7ACBC0-D045-4254-88B0-479BBEA0D84C}">
      <dgm:prSet/>
      <dgm:spPr/>
      <dgm:t>
        <a:bodyPr/>
        <a:lstStyle/>
        <a:p>
          <a:r>
            <a:rPr lang="en-US" dirty="0"/>
            <a:t>Model Evaluation</a:t>
          </a:r>
        </a:p>
      </dgm:t>
    </dgm:pt>
    <dgm:pt modelId="{4F8DBA3E-505C-4ABD-8A33-51D9A38DD90D}" type="parTrans" cxnId="{CAEEA0B9-8F5D-42FD-B830-AA1638071F7B}">
      <dgm:prSet/>
      <dgm:spPr/>
      <dgm:t>
        <a:bodyPr/>
        <a:lstStyle/>
        <a:p>
          <a:endParaRPr lang="en-US"/>
        </a:p>
      </dgm:t>
    </dgm:pt>
    <dgm:pt modelId="{DFC5587C-46B1-4858-BBB0-0788B7241BC1}" type="sibTrans" cxnId="{CAEEA0B9-8F5D-42FD-B830-AA1638071F7B}">
      <dgm:prSet phldrT="04"/>
      <dgm:spPr/>
      <dgm:t>
        <a:bodyPr/>
        <a:lstStyle/>
        <a:p>
          <a:r>
            <a:rPr lang="en-US" dirty="0"/>
            <a:t>03</a:t>
          </a:r>
        </a:p>
      </dgm:t>
    </dgm:pt>
    <dgm:pt modelId="{33702BC8-FB3D-43C8-906B-D96F3EE7A804}">
      <dgm:prSet/>
      <dgm:spPr/>
      <dgm:t>
        <a:bodyPr/>
        <a:lstStyle/>
        <a:p>
          <a:r>
            <a:rPr lang="en-US" dirty="0"/>
            <a:t>Feature Importance Analysis</a:t>
          </a:r>
        </a:p>
      </dgm:t>
    </dgm:pt>
    <dgm:pt modelId="{0ADC2065-9712-4CFC-9EFE-7FF6F890EB34}" type="parTrans" cxnId="{05E4B9E2-6E1F-4D90-AB04-68BEE480116C}">
      <dgm:prSet/>
      <dgm:spPr/>
      <dgm:t>
        <a:bodyPr/>
        <a:lstStyle/>
        <a:p>
          <a:endParaRPr lang="en-US"/>
        </a:p>
      </dgm:t>
    </dgm:pt>
    <dgm:pt modelId="{604CBAEE-4FF3-404B-9FF9-3DC20935EF09}" type="sibTrans" cxnId="{05E4B9E2-6E1F-4D90-AB04-68BEE480116C}">
      <dgm:prSet phldrT="05"/>
      <dgm:spPr/>
      <dgm:t>
        <a:bodyPr/>
        <a:lstStyle/>
        <a:p>
          <a:r>
            <a:rPr lang="en-US" dirty="0"/>
            <a:t>04</a:t>
          </a:r>
        </a:p>
      </dgm:t>
    </dgm:pt>
    <dgm:pt modelId="{C1547268-686E-4A09-AD32-65258F914083}">
      <dgm:prSet/>
      <dgm:spPr/>
      <dgm:t>
        <a:bodyPr/>
        <a:lstStyle/>
        <a:p>
          <a:r>
            <a:rPr lang="en-US" dirty="0"/>
            <a:t>Data Visualization</a:t>
          </a:r>
        </a:p>
      </dgm:t>
    </dgm:pt>
    <dgm:pt modelId="{02D2E585-7F6D-4B88-9336-3EB4F5DFF978}" type="parTrans" cxnId="{A2729BFF-373B-4EB8-978B-62B8BDD1C80F}">
      <dgm:prSet/>
      <dgm:spPr/>
      <dgm:t>
        <a:bodyPr/>
        <a:lstStyle/>
        <a:p>
          <a:endParaRPr lang="en-US"/>
        </a:p>
      </dgm:t>
    </dgm:pt>
    <dgm:pt modelId="{6785DC44-9EFF-43A6-8D96-176DE077CE0F}" type="sibTrans" cxnId="{A2729BFF-373B-4EB8-978B-62B8BDD1C80F}">
      <dgm:prSet phldrT="06"/>
      <dgm:spPr/>
      <dgm:t>
        <a:bodyPr/>
        <a:lstStyle/>
        <a:p>
          <a:r>
            <a:rPr lang="en-US" dirty="0"/>
            <a:t>05</a:t>
          </a:r>
        </a:p>
      </dgm:t>
    </dgm:pt>
    <dgm:pt modelId="{C5B56D84-EF18-430A-8E61-761D2116EBC2}" type="pres">
      <dgm:prSet presAssocID="{4A8071FB-D9A6-45BF-B4F3-17E1B74DDC54}" presName="Name0" presStyleCnt="0">
        <dgm:presLayoutVars>
          <dgm:animLvl val="lvl"/>
          <dgm:resizeHandles val="exact"/>
        </dgm:presLayoutVars>
      </dgm:prSet>
      <dgm:spPr/>
    </dgm:pt>
    <dgm:pt modelId="{833007B7-85C0-4D1C-92C2-21AB5CDEB7E7}" type="pres">
      <dgm:prSet presAssocID="{48D8C9CF-8070-407E-A8CA-A50758DDE96A}" presName="compositeNode" presStyleCnt="0">
        <dgm:presLayoutVars>
          <dgm:bulletEnabled val="1"/>
        </dgm:presLayoutVars>
      </dgm:prSet>
      <dgm:spPr/>
    </dgm:pt>
    <dgm:pt modelId="{98047B22-E5B8-4635-A240-467501E4F117}" type="pres">
      <dgm:prSet presAssocID="{48D8C9CF-8070-407E-A8CA-A50758DDE96A}" presName="bgRect" presStyleLbl="alignNode1" presStyleIdx="0" presStyleCnt="5"/>
      <dgm:spPr/>
    </dgm:pt>
    <dgm:pt modelId="{008AE038-E312-4C70-AFBF-DD8D9966AA16}" type="pres">
      <dgm:prSet presAssocID="{91DD8C13-127A-42A0-9A47-118A3DE0D798}" presName="sibTransNodeRect" presStyleLbl="alignNode1" presStyleIdx="0" presStyleCnt="5">
        <dgm:presLayoutVars>
          <dgm:chMax val="0"/>
          <dgm:bulletEnabled val="1"/>
        </dgm:presLayoutVars>
      </dgm:prSet>
      <dgm:spPr/>
    </dgm:pt>
    <dgm:pt modelId="{536A3D17-71A5-4072-987B-63872C39F271}" type="pres">
      <dgm:prSet presAssocID="{48D8C9CF-8070-407E-A8CA-A50758DDE96A}" presName="nodeRect" presStyleLbl="alignNode1" presStyleIdx="0" presStyleCnt="5">
        <dgm:presLayoutVars>
          <dgm:bulletEnabled val="1"/>
        </dgm:presLayoutVars>
      </dgm:prSet>
      <dgm:spPr/>
    </dgm:pt>
    <dgm:pt modelId="{A5558DA0-0ADC-4413-B6CD-6A9BAAB34149}" type="pres">
      <dgm:prSet presAssocID="{91DD8C13-127A-42A0-9A47-118A3DE0D798}" presName="sibTrans" presStyleCnt="0"/>
      <dgm:spPr/>
    </dgm:pt>
    <dgm:pt modelId="{051C260E-122C-47ED-B1A9-3012EB04C4AD}" type="pres">
      <dgm:prSet presAssocID="{D21987D1-0539-47B9-9682-2C0456A2E878}" presName="compositeNode" presStyleCnt="0">
        <dgm:presLayoutVars>
          <dgm:bulletEnabled val="1"/>
        </dgm:presLayoutVars>
      </dgm:prSet>
      <dgm:spPr/>
    </dgm:pt>
    <dgm:pt modelId="{92BE337C-4AF5-4FFD-9DA4-9AB7318D7673}" type="pres">
      <dgm:prSet presAssocID="{D21987D1-0539-47B9-9682-2C0456A2E878}" presName="bgRect" presStyleLbl="alignNode1" presStyleIdx="1" presStyleCnt="5"/>
      <dgm:spPr/>
    </dgm:pt>
    <dgm:pt modelId="{0A070C49-5BB8-4972-A82A-2E3A297DC376}" type="pres">
      <dgm:prSet presAssocID="{F0297ED8-6A7F-4363-B741-D48F5C03FC1E}" presName="sibTransNodeRect" presStyleLbl="alignNode1" presStyleIdx="1" presStyleCnt="5">
        <dgm:presLayoutVars>
          <dgm:chMax val="0"/>
          <dgm:bulletEnabled val="1"/>
        </dgm:presLayoutVars>
      </dgm:prSet>
      <dgm:spPr/>
    </dgm:pt>
    <dgm:pt modelId="{6B19D11F-B9D2-463E-817E-AA9BFA4672D9}" type="pres">
      <dgm:prSet presAssocID="{D21987D1-0539-47B9-9682-2C0456A2E878}" presName="nodeRect" presStyleLbl="alignNode1" presStyleIdx="1" presStyleCnt="5">
        <dgm:presLayoutVars>
          <dgm:bulletEnabled val="1"/>
        </dgm:presLayoutVars>
      </dgm:prSet>
      <dgm:spPr/>
    </dgm:pt>
    <dgm:pt modelId="{5DFF76CA-A4A2-48E3-8543-AAE449987358}" type="pres">
      <dgm:prSet presAssocID="{F0297ED8-6A7F-4363-B741-D48F5C03FC1E}" presName="sibTrans" presStyleCnt="0"/>
      <dgm:spPr/>
    </dgm:pt>
    <dgm:pt modelId="{21BEAEF3-4AF4-4273-9380-33C72F469CE4}" type="pres">
      <dgm:prSet presAssocID="{6E7ACBC0-D045-4254-88B0-479BBEA0D84C}" presName="compositeNode" presStyleCnt="0">
        <dgm:presLayoutVars>
          <dgm:bulletEnabled val="1"/>
        </dgm:presLayoutVars>
      </dgm:prSet>
      <dgm:spPr/>
    </dgm:pt>
    <dgm:pt modelId="{A6FA8864-E34E-457E-8EEB-01C653C86CF7}" type="pres">
      <dgm:prSet presAssocID="{6E7ACBC0-D045-4254-88B0-479BBEA0D84C}" presName="bgRect" presStyleLbl="alignNode1" presStyleIdx="2" presStyleCnt="5"/>
      <dgm:spPr/>
    </dgm:pt>
    <dgm:pt modelId="{05215E81-1B03-4607-BD16-00856F038B0F}" type="pres">
      <dgm:prSet presAssocID="{DFC5587C-46B1-4858-BBB0-0788B7241BC1}" presName="sibTransNodeRect" presStyleLbl="alignNode1" presStyleIdx="2" presStyleCnt="5">
        <dgm:presLayoutVars>
          <dgm:chMax val="0"/>
          <dgm:bulletEnabled val="1"/>
        </dgm:presLayoutVars>
      </dgm:prSet>
      <dgm:spPr/>
    </dgm:pt>
    <dgm:pt modelId="{092CA530-5F2F-459B-BB80-5AD65CFDF29B}" type="pres">
      <dgm:prSet presAssocID="{6E7ACBC0-D045-4254-88B0-479BBEA0D84C}" presName="nodeRect" presStyleLbl="alignNode1" presStyleIdx="2" presStyleCnt="5">
        <dgm:presLayoutVars>
          <dgm:bulletEnabled val="1"/>
        </dgm:presLayoutVars>
      </dgm:prSet>
      <dgm:spPr/>
    </dgm:pt>
    <dgm:pt modelId="{5DC671D4-A39C-460B-8F5B-3400AA615AC7}" type="pres">
      <dgm:prSet presAssocID="{DFC5587C-46B1-4858-BBB0-0788B7241BC1}" presName="sibTrans" presStyleCnt="0"/>
      <dgm:spPr/>
    </dgm:pt>
    <dgm:pt modelId="{4888C999-45A1-43D5-AF54-2BD311781605}" type="pres">
      <dgm:prSet presAssocID="{33702BC8-FB3D-43C8-906B-D96F3EE7A804}" presName="compositeNode" presStyleCnt="0">
        <dgm:presLayoutVars>
          <dgm:bulletEnabled val="1"/>
        </dgm:presLayoutVars>
      </dgm:prSet>
      <dgm:spPr/>
    </dgm:pt>
    <dgm:pt modelId="{DA77C943-926F-475F-83D7-334FEE207818}" type="pres">
      <dgm:prSet presAssocID="{33702BC8-FB3D-43C8-906B-D96F3EE7A804}" presName="bgRect" presStyleLbl="alignNode1" presStyleIdx="3" presStyleCnt="5"/>
      <dgm:spPr/>
    </dgm:pt>
    <dgm:pt modelId="{CE855486-A5B0-49F2-85CC-9C0DCC36F042}" type="pres">
      <dgm:prSet presAssocID="{604CBAEE-4FF3-404B-9FF9-3DC20935EF09}" presName="sibTransNodeRect" presStyleLbl="alignNode1" presStyleIdx="3" presStyleCnt="5">
        <dgm:presLayoutVars>
          <dgm:chMax val="0"/>
          <dgm:bulletEnabled val="1"/>
        </dgm:presLayoutVars>
      </dgm:prSet>
      <dgm:spPr/>
    </dgm:pt>
    <dgm:pt modelId="{15E739B6-3321-4F18-BB6B-37036FE0003A}" type="pres">
      <dgm:prSet presAssocID="{33702BC8-FB3D-43C8-906B-D96F3EE7A804}" presName="nodeRect" presStyleLbl="alignNode1" presStyleIdx="3" presStyleCnt="5">
        <dgm:presLayoutVars>
          <dgm:bulletEnabled val="1"/>
        </dgm:presLayoutVars>
      </dgm:prSet>
      <dgm:spPr/>
    </dgm:pt>
    <dgm:pt modelId="{491736D1-4497-4E4A-A8D6-5361C1EBAE65}" type="pres">
      <dgm:prSet presAssocID="{604CBAEE-4FF3-404B-9FF9-3DC20935EF09}" presName="sibTrans" presStyleCnt="0"/>
      <dgm:spPr/>
    </dgm:pt>
    <dgm:pt modelId="{7C52A160-8381-4DEA-8B1C-1101342CFFBA}" type="pres">
      <dgm:prSet presAssocID="{C1547268-686E-4A09-AD32-65258F914083}" presName="compositeNode" presStyleCnt="0">
        <dgm:presLayoutVars>
          <dgm:bulletEnabled val="1"/>
        </dgm:presLayoutVars>
      </dgm:prSet>
      <dgm:spPr/>
    </dgm:pt>
    <dgm:pt modelId="{CC9D6982-D909-4860-9850-ED1913665D64}" type="pres">
      <dgm:prSet presAssocID="{C1547268-686E-4A09-AD32-65258F914083}" presName="bgRect" presStyleLbl="alignNode1" presStyleIdx="4" presStyleCnt="5"/>
      <dgm:spPr/>
    </dgm:pt>
    <dgm:pt modelId="{6D0C61BE-525B-4005-ADF4-82F99F61DA30}" type="pres">
      <dgm:prSet presAssocID="{6785DC44-9EFF-43A6-8D96-176DE077CE0F}" presName="sibTransNodeRect" presStyleLbl="alignNode1" presStyleIdx="4" presStyleCnt="5">
        <dgm:presLayoutVars>
          <dgm:chMax val="0"/>
          <dgm:bulletEnabled val="1"/>
        </dgm:presLayoutVars>
      </dgm:prSet>
      <dgm:spPr/>
    </dgm:pt>
    <dgm:pt modelId="{EFE3B032-D220-4EDB-B40E-4D370C41B5DB}" type="pres">
      <dgm:prSet presAssocID="{C1547268-686E-4A09-AD32-65258F914083}" presName="nodeRect" presStyleLbl="alignNode1" presStyleIdx="4" presStyleCnt="5">
        <dgm:presLayoutVars>
          <dgm:bulletEnabled val="1"/>
        </dgm:presLayoutVars>
      </dgm:prSet>
      <dgm:spPr/>
    </dgm:pt>
  </dgm:ptLst>
  <dgm:cxnLst>
    <dgm:cxn modelId="{8B32860B-0E83-48E1-9A3B-67AC1C47DF88}" type="presOf" srcId="{6E7ACBC0-D045-4254-88B0-479BBEA0D84C}" destId="{092CA530-5F2F-459B-BB80-5AD65CFDF29B}" srcOrd="1" destOrd="0" presId="urn:microsoft.com/office/officeart/2016/7/layout/LinearBlockProcessNumbered"/>
    <dgm:cxn modelId="{E5051A19-4E86-4007-81B5-2F91C6777751}" type="presOf" srcId="{4A8071FB-D9A6-45BF-B4F3-17E1B74DDC54}" destId="{C5B56D84-EF18-430A-8E61-761D2116EBC2}" srcOrd="0" destOrd="0" presId="urn:microsoft.com/office/officeart/2016/7/layout/LinearBlockProcessNumbered"/>
    <dgm:cxn modelId="{F404652D-DC18-44F4-B4EA-252A490CC6F6}" type="presOf" srcId="{48D8C9CF-8070-407E-A8CA-A50758DDE96A}" destId="{98047B22-E5B8-4635-A240-467501E4F117}" srcOrd="0" destOrd="0" presId="urn:microsoft.com/office/officeart/2016/7/layout/LinearBlockProcessNumbered"/>
    <dgm:cxn modelId="{1FE92E38-4CB1-4685-9E84-6C494AF05A78}" type="presOf" srcId="{33702BC8-FB3D-43C8-906B-D96F3EE7A804}" destId="{15E739B6-3321-4F18-BB6B-37036FE0003A}" srcOrd="1" destOrd="0" presId="urn:microsoft.com/office/officeart/2016/7/layout/LinearBlockProcessNumbered"/>
    <dgm:cxn modelId="{EC612539-04C1-4DED-9CAD-06252A4285E3}" type="presOf" srcId="{F0297ED8-6A7F-4363-B741-D48F5C03FC1E}" destId="{0A070C49-5BB8-4972-A82A-2E3A297DC376}" srcOrd="0" destOrd="0" presId="urn:microsoft.com/office/officeart/2016/7/layout/LinearBlockProcessNumbered"/>
    <dgm:cxn modelId="{A03C9540-95FF-4F9F-AAE1-10AF84E6116F}" srcId="{4A8071FB-D9A6-45BF-B4F3-17E1B74DDC54}" destId="{48D8C9CF-8070-407E-A8CA-A50758DDE96A}" srcOrd="0" destOrd="0" parTransId="{85C570ED-99C9-4720-99C6-F7FCFED8D595}" sibTransId="{91DD8C13-127A-42A0-9A47-118A3DE0D798}"/>
    <dgm:cxn modelId="{48CCC85C-B9EC-4F7A-A847-CC3261D9DEC7}" type="presOf" srcId="{DFC5587C-46B1-4858-BBB0-0788B7241BC1}" destId="{05215E81-1B03-4607-BD16-00856F038B0F}" srcOrd="0" destOrd="0" presId="urn:microsoft.com/office/officeart/2016/7/layout/LinearBlockProcessNumbered"/>
    <dgm:cxn modelId="{51F53860-C6BA-4A49-862F-95CFDFF045B2}" type="presOf" srcId="{C1547268-686E-4A09-AD32-65258F914083}" destId="{EFE3B032-D220-4EDB-B40E-4D370C41B5DB}" srcOrd="1" destOrd="0" presId="urn:microsoft.com/office/officeart/2016/7/layout/LinearBlockProcessNumbered"/>
    <dgm:cxn modelId="{B5514268-B00F-4AEB-A4A4-CBD16C69A2A3}" type="presOf" srcId="{604CBAEE-4FF3-404B-9FF9-3DC20935EF09}" destId="{CE855486-A5B0-49F2-85CC-9C0DCC36F042}" srcOrd="0" destOrd="0" presId="urn:microsoft.com/office/officeart/2016/7/layout/LinearBlockProcessNumbered"/>
    <dgm:cxn modelId="{F847C474-FA9C-4D82-8C77-6F011048C64E}" type="presOf" srcId="{D21987D1-0539-47B9-9682-2C0456A2E878}" destId="{92BE337C-4AF5-4FFD-9DA4-9AB7318D7673}" srcOrd="0" destOrd="0" presId="urn:microsoft.com/office/officeart/2016/7/layout/LinearBlockProcessNumbered"/>
    <dgm:cxn modelId="{97AC8A7B-9C5A-4026-AB2B-6B38C51779AC}" type="presOf" srcId="{C1547268-686E-4A09-AD32-65258F914083}" destId="{CC9D6982-D909-4860-9850-ED1913665D64}" srcOrd="0" destOrd="0" presId="urn:microsoft.com/office/officeart/2016/7/layout/LinearBlockProcessNumbered"/>
    <dgm:cxn modelId="{9DC4CD7D-3785-418A-A0F7-3C48ACB7DA38}" type="presOf" srcId="{D21987D1-0539-47B9-9682-2C0456A2E878}" destId="{6B19D11F-B9D2-463E-817E-AA9BFA4672D9}" srcOrd="1" destOrd="0" presId="urn:microsoft.com/office/officeart/2016/7/layout/LinearBlockProcessNumbered"/>
    <dgm:cxn modelId="{5718A491-EE0D-4680-AD64-26B361C47143}" type="presOf" srcId="{33702BC8-FB3D-43C8-906B-D96F3EE7A804}" destId="{DA77C943-926F-475F-83D7-334FEE207818}" srcOrd="0" destOrd="0" presId="urn:microsoft.com/office/officeart/2016/7/layout/LinearBlockProcessNumbered"/>
    <dgm:cxn modelId="{EE4D1F96-1947-4DC7-8A27-5367016AE268}" type="presOf" srcId="{91DD8C13-127A-42A0-9A47-118A3DE0D798}" destId="{008AE038-E312-4C70-AFBF-DD8D9966AA16}" srcOrd="0" destOrd="0" presId="urn:microsoft.com/office/officeart/2016/7/layout/LinearBlockProcessNumbered"/>
    <dgm:cxn modelId="{8AE104AD-AB7F-4F6F-A349-2418EF1153C8}" type="presOf" srcId="{6E7ACBC0-D045-4254-88B0-479BBEA0D84C}" destId="{A6FA8864-E34E-457E-8EEB-01C653C86CF7}" srcOrd="0" destOrd="0" presId="urn:microsoft.com/office/officeart/2016/7/layout/LinearBlockProcessNumbered"/>
    <dgm:cxn modelId="{CAEEA0B9-8F5D-42FD-B830-AA1638071F7B}" srcId="{4A8071FB-D9A6-45BF-B4F3-17E1B74DDC54}" destId="{6E7ACBC0-D045-4254-88B0-479BBEA0D84C}" srcOrd="2" destOrd="0" parTransId="{4F8DBA3E-505C-4ABD-8A33-51D9A38DD90D}" sibTransId="{DFC5587C-46B1-4858-BBB0-0788B7241BC1}"/>
    <dgm:cxn modelId="{D96802BB-964F-41F9-B612-D27F3C5F8475}" type="presOf" srcId="{48D8C9CF-8070-407E-A8CA-A50758DDE96A}" destId="{536A3D17-71A5-4072-987B-63872C39F271}" srcOrd="1" destOrd="0" presId="urn:microsoft.com/office/officeart/2016/7/layout/LinearBlockProcessNumbered"/>
    <dgm:cxn modelId="{05E4B9E2-6E1F-4D90-AB04-68BEE480116C}" srcId="{4A8071FB-D9A6-45BF-B4F3-17E1B74DDC54}" destId="{33702BC8-FB3D-43C8-906B-D96F3EE7A804}" srcOrd="3" destOrd="0" parTransId="{0ADC2065-9712-4CFC-9EFE-7FF6F890EB34}" sibTransId="{604CBAEE-4FF3-404B-9FF9-3DC20935EF09}"/>
    <dgm:cxn modelId="{ED6297F4-2E52-4931-A78A-2DCD3C5A0A92}" srcId="{4A8071FB-D9A6-45BF-B4F3-17E1B74DDC54}" destId="{D21987D1-0539-47B9-9682-2C0456A2E878}" srcOrd="1" destOrd="0" parTransId="{9C65753B-F7C3-4C35-825E-C20F457153D7}" sibTransId="{F0297ED8-6A7F-4363-B741-D48F5C03FC1E}"/>
    <dgm:cxn modelId="{B0FD50FA-C0AA-4034-9DFA-154777CC6BB4}" type="presOf" srcId="{6785DC44-9EFF-43A6-8D96-176DE077CE0F}" destId="{6D0C61BE-525B-4005-ADF4-82F99F61DA30}" srcOrd="0" destOrd="0" presId="urn:microsoft.com/office/officeart/2016/7/layout/LinearBlockProcessNumbered"/>
    <dgm:cxn modelId="{A2729BFF-373B-4EB8-978B-62B8BDD1C80F}" srcId="{4A8071FB-D9A6-45BF-B4F3-17E1B74DDC54}" destId="{C1547268-686E-4A09-AD32-65258F914083}" srcOrd="4" destOrd="0" parTransId="{02D2E585-7F6D-4B88-9336-3EB4F5DFF978}" sibTransId="{6785DC44-9EFF-43A6-8D96-176DE077CE0F}"/>
    <dgm:cxn modelId="{3AB813F0-886C-4E93-8286-B19930D2487E}" type="presParOf" srcId="{C5B56D84-EF18-430A-8E61-761D2116EBC2}" destId="{833007B7-85C0-4D1C-92C2-21AB5CDEB7E7}" srcOrd="0" destOrd="0" presId="urn:microsoft.com/office/officeart/2016/7/layout/LinearBlockProcessNumbered"/>
    <dgm:cxn modelId="{89C907A3-CC5D-44D9-987C-62AACFDBAED3}" type="presParOf" srcId="{833007B7-85C0-4D1C-92C2-21AB5CDEB7E7}" destId="{98047B22-E5B8-4635-A240-467501E4F117}" srcOrd="0" destOrd="0" presId="urn:microsoft.com/office/officeart/2016/7/layout/LinearBlockProcessNumbered"/>
    <dgm:cxn modelId="{E04948D6-562A-46F9-A342-E1DE181A1822}" type="presParOf" srcId="{833007B7-85C0-4D1C-92C2-21AB5CDEB7E7}" destId="{008AE038-E312-4C70-AFBF-DD8D9966AA16}" srcOrd="1" destOrd="0" presId="urn:microsoft.com/office/officeart/2016/7/layout/LinearBlockProcessNumbered"/>
    <dgm:cxn modelId="{140613CC-BA3F-4E80-82EE-022E62A7F062}" type="presParOf" srcId="{833007B7-85C0-4D1C-92C2-21AB5CDEB7E7}" destId="{536A3D17-71A5-4072-987B-63872C39F271}" srcOrd="2" destOrd="0" presId="urn:microsoft.com/office/officeart/2016/7/layout/LinearBlockProcessNumbered"/>
    <dgm:cxn modelId="{2CF94D30-9227-4C98-BA8D-E4F1C66CB576}" type="presParOf" srcId="{C5B56D84-EF18-430A-8E61-761D2116EBC2}" destId="{A5558DA0-0ADC-4413-B6CD-6A9BAAB34149}" srcOrd="1" destOrd="0" presId="urn:microsoft.com/office/officeart/2016/7/layout/LinearBlockProcessNumbered"/>
    <dgm:cxn modelId="{DFBDE57C-860E-4D01-B8F5-6D53A51D847C}" type="presParOf" srcId="{C5B56D84-EF18-430A-8E61-761D2116EBC2}" destId="{051C260E-122C-47ED-B1A9-3012EB04C4AD}" srcOrd="2" destOrd="0" presId="urn:microsoft.com/office/officeart/2016/7/layout/LinearBlockProcessNumbered"/>
    <dgm:cxn modelId="{9F4BB307-BDD1-451E-A85E-95E97AAA0A72}" type="presParOf" srcId="{051C260E-122C-47ED-B1A9-3012EB04C4AD}" destId="{92BE337C-4AF5-4FFD-9DA4-9AB7318D7673}" srcOrd="0" destOrd="0" presId="urn:microsoft.com/office/officeart/2016/7/layout/LinearBlockProcessNumbered"/>
    <dgm:cxn modelId="{3EB9760F-C069-4FEF-8786-ED3C6E335997}" type="presParOf" srcId="{051C260E-122C-47ED-B1A9-3012EB04C4AD}" destId="{0A070C49-5BB8-4972-A82A-2E3A297DC376}" srcOrd="1" destOrd="0" presId="urn:microsoft.com/office/officeart/2016/7/layout/LinearBlockProcessNumbered"/>
    <dgm:cxn modelId="{01A976A8-97CC-4975-906C-27F6734A5EFE}" type="presParOf" srcId="{051C260E-122C-47ED-B1A9-3012EB04C4AD}" destId="{6B19D11F-B9D2-463E-817E-AA9BFA4672D9}" srcOrd="2" destOrd="0" presId="urn:microsoft.com/office/officeart/2016/7/layout/LinearBlockProcessNumbered"/>
    <dgm:cxn modelId="{088F1DD6-E760-4909-AB5C-7F3124178AA8}" type="presParOf" srcId="{C5B56D84-EF18-430A-8E61-761D2116EBC2}" destId="{5DFF76CA-A4A2-48E3-8543-AAE449987358}" srcOrd="3" destOrd="0" presId="urn:microsoft.com/office/officeart/2016/7/layout/LinearBlockProcessNumbered"/>
    <dgm:cxn modelId="{2328D19B-55BD-48AD-95A1-1F15A0A2CA84}" type="presParOf" srcId="{C5B56D84-EF18-430A-8E61-761D2116EBC2}" destId="{21BEAEF3-4AF4-4273-9380-33C72F469CE4}" srcOrd="4" destOrd="0" presId="urn:microsoft.com/office/officeart/2016/7/layout/LinearBlockProcessNumbered"/>
    <dgm:cxn modelId="{46742F8B-C680-4BAC-9A8F-3E0C48164971}" type="presParOf" srcId="{21BEAEF3-4AF4-4273-9380-33C72F469CE4}" destId="{A6FA8864-E34E-457E-8EEB-01C653C86CF7}" srcOrd="0" destOrd="0" presId="urn:microsoft.com/office/officeart/2016/7/layout/LinearBlockProcessNumbered"/>
    <dgm:cxn modelId="{0FAC743A-3429-45AD-8357-25311F81C018}" type="presParOf" srcId="{21BEAEF3-4AF4-4273-9380-33C72F469CE4}" destId="{05215E81-1B03-4607-BD16-00856F038B0F}" srcOrd="1" destOrd="0" presId="urn:microsoft.com/office/officeart/2016/7/layout/LinearBlockProcessNumbered"/>
    <dgm:cxn modelId="{52DD59EB-51DE-4F2A-A2AB-C310DDF3FBCA}" type="presParOf" srcId="{21BEAEF3-4AF4-4273-9380-33C72F469CE4}" destId="{092CA530-5F2F-459B-BB80-5AD65CFDF29B}" srcOrd="2" destOrd="0" presId="urn:microsoft.com/office/officeart/2016/7/layout/LinearBlockProcessNumbered"/>
    <dgm:cxn modelId="{7FA77365-A21D-40AF-B781-165E2835E015}" type="presParOf" srcId="{C5B56D84-EF18-430A-8E61-761D2116EBC2}" destId="{5DC671D4-A39C-460B-8F5B-3400AA615AC7}" srcOrd="5" destOrd="0" presId="urn:microsoft.com/office/officeart/2016/7/layout/LinearBlockProcessNumbered"/>
    <dgm:cxn modelId="{FF5A5E16-8877-4609-9809-EE7E25958A58}" type="presParOf" srcId="{C5B56D84-EF18-430A-8E61-761D2116EBC2}" destId="{4888C999-45A1-43D5-AF54-2BD311781605}" srcOrd="6" destOrd="0" presId="urn:microsoft.com/office/officeart/2016/7/layout/LinearBlockProcessNumbered"/>
    <dgm:cxn modelId="{B4EB5350-EA7E-40A5-B64B-DC67CD0FA616}" type="presParOf" srcId="{4888C999-45A1-43D5-AF54-2BD311781605}" destId="{DA77C943-926F-475F-83D7-334FEE207818}" srcOrd="0" destOrd="0" presId="urn:microsoft.com/office/officeart/2016/7/layout/LinearBlockProcessNumbered"/>
    <dgm:cxn modelId="{16475B4F-D435-499E-9773-F733D91AC6CF}" type="presParOf" srcId="{4888C999-45A1-43D5-AF54-2BD311781605}" destId="{CE855486-A5B0-49F2-85CC-9C0DCC36F042}" srcOrd="1" destOrd="0" presId="urn:microsoft.com/office/officeart/2016/7/layout/LinearBlockProcessNumbered"/>
    <dgm:cxn modelId="{E20F18EB-189B-459D-874F-73FB7C808771}" type="presParOf" srcId="{4888C999-45A1-43D5-AF54-2BD311781605}" destId="{15E739B6-3321-4F18-BB6B-37036FE0003A}" srcOrd="2" destOrd="0" presId="urn:microsoft.com/office/officeart/2016/7/layout/LinearBlockProcessNumbered"/>
    <dgm:cxn modelId="{270025E0-C087-485C-A341-F52D818AB239}" type="presParOf" srcId="{C5B56D84-EF18-430A-8E61-761D2116EBC2}" destId="{491736D1-4497-4E4A-A8D6-5361C1EBAE65}" srcOrd="7" destOrd="0" presId="urn:microsoft.com/office/officeart/2016/7/layout/LinearBlockProcessNumbered"/>
    <dgm:cxn modelId="{3CD08020-DE82-4C31-A94C-14521A17C6B7}" type="presParOf" srcId="{C5B56D84-EF18-430A-8E61-761D2116EBC2}" destId="{7C52A160-8381-4DEA-8B1C-1101342CFFBA}" srcOrd="8" destOrd="0" presId="urn:microsoft.com/office/officeart/2016/7/layout/LinearBlockProcessNumbered"/>
    <dgm:cxn modelId="{858E570D-214A-4137-AA83-45CAF5872AF9}" type="presParOf" srcId="{7C52A160-8381-4DEA-8B1C-1101342CFFBA}" destId="{CC9D6982-D909-4860-9850-ED1913665D64}" srcOrd="0" destOrd="0" presId="urn:microsoft.com/office/officeart/2016/7/layout/LinearBlockProcessNumbered"/>
    <dgm:cxn modelId="{26D275F8-20BD-4326-B817-051F624D9431}" type="presParOf" srcId="{7C52A160-8381-4DEA-8B1C-1101342CFFBA}" destId="{6D0C61BE-525B-4005-ADF4-82F99F61DA30}" srcOrd="1" destOrd="0" presId="urn:microsoft.com/office/officeart/2016/7/layout/LinearBlockProcessNumbered"/>
    <dgm:cxn modelId="{CA465FC6-0805-4755-9415-2134CBF6844F}" type="presParOf" srcId="{7C52A160-8381-4DEA-8B1C-1101342CFFBA}" destId="{EFE3B032-D220-4EDB-B40E-4D370C41B5DB}"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0010F-CB6B-4018-80B8-664755946A91}">
      <dsp:nvSpPr>
        <dsp:cNvPr id="0" name=""/>
        <dsp:cNvSpPr/>
      </dsp:nvSpPr>
      <dsp:spPr>
        <a:xfrm>
          <a:off x="0" y="0"/>
          <a:ext cx="4408446" cy="13842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The main goal of this project is to predict real estate values using machine learning techniques. The goal of this project is to create models that accurately predict real estate values using two separate datasets. The two datasets that were utilized.</a:t>
          </a:r>
        </a:p>
      </dsp:txBody>
      <dsp:txXfrm>
        <a:off x="40544" y="40544"/>
        <a:ext cx="2914689" cy="1303202"/>
      </dsp:txXfrm>
    </dsp:sp>
    <dsp:sp modelId="{CEEB74D6-FB91-4EFB-8F35-A923FF243B94}">
      <dsp:nvSpPr>
        <dsp:cNvPr id="0" name=""/>
        <dsp:cNvSpPr/>
      </dsp:nvSpPr>
      <dsp:spPr>
        <a:xfrm>
          <a:off x="388980" y="1615006"/>
          <a:ext cx="4408446" cy="13842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Dataset 1 included information on the transaction date, house age, distance to the nearest MRT station, number of convenience stores, latitude, longitude, and price of a unit area.</a:t>
          </a:r>
        </a:p>
      </dsp:txBody>
      <dsp:txXfrm>
        <a:off x="429524" y="1655550"/>
        <a:ext cx="3038589" cy="1303202"/>
      </dsp:txXfrm>
    </dsp:sp>
    <dsp:sp modelId="{1A60BAE1-5602-4F00-979D-FC33CB9EDBC1}">
      <dsp:nvSpPr>
        <dsp:cNvPr id="0" name=""/>
        <dsp:cNvSpPr/>
      </dsp:nvSpPr>
      <dsp:spPr>
        <a:xfrm>
          <a:off x="777961" y="3230012"/>
          <a:ext cx="4408446" cy="138429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Dataset 2 included information on the number of bedrooms, bathrooms, square footage of the living and lot areas, number of floors, waterfront status, view rating, condition rating, year built, year renovated, street address, city, state, zip code, and country, as well as the price of the property.</a:t>
          </a:r>
        </a:p>
      </dsp:txBody>
      <dsp:txXfrm>
        <a:off x="818505" y="3270556"/>
        <a:ext cx="3038589" cy="1303202"/>
      </dsp:txXfrm>
    </dsp:sp>
    <dsp:sp modelId="{8CA5B1EF-BE9C-4476-8A32-8612B47D86DA}">
      <dsp:nvSpPr>
        <dsp:cNvPr id="0" name=""/>
        <dsp:cNvSpPr/>
      </dsp:nvSpPr>
      <dsp:spPr>
        <a:xfrm>
          <a:off x="3508657" y="1049753"/>
          <a:ext cx="899789" cy="89978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711110" y="1049753"/>
        <a:ext cx="494883" cy="677091"/>
      </dsp:txXfrm>
    </dsp:sp>
    <dsp:sp modelId="{B74F6366-8012-4A35-A300-1BFCD2F19B26}">
      <dsp:nvSpPr>
        <dsp:cNvPr id="0" name=""/>
        <dsp:cNvSpPr/>
      </dsp:nvSpPr>
      <dsp:spPr>
        <a:xfrm>
          <a:off x="3897638" y="2655531"/>
          <a:ext cx="899789" cy="89978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100091" y="2655531"/>
        <a:ext cx="494883" cy="6770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47B22-E5B8-4635-A240-467501E4F117}">
      <dsp:nvSpPr>
        <dsp:cNvPr id="0" name=""/>
        <dsp:cNvSpPr/>
      </dsp:nvSpPr>
      <dsp:spPr>
        <a:xfrm>
          <a:off x="6027" y="434735"/>
          <a:ext cx="1884233" cy="226107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20" tIns="0" rIns="186120" bIns="330200" numCol="1" spcCol="1270" anchor="t" anchorCtr="0">
          <a:noAutofit/>
        </a:bodyPr>
        <a:lstStyle/>
        <a:p>
          <a:pPr marL="0" lvl="0" indent="0" algn="l" defTabSz="800100">
            <a:lnSpc>
              <a:spcPct val="90000"/>
            </a:lnSpc>
            <a:spcBef>
              <a:spcPct val="0"/>
            </a:spcBef>
            <a:spcAft>
              <a:spcPct val="35000"/>
            </a:spcAft>
            <a:buNone/>
          </a:pPr>
          <a:r>
            <a:rPr lang="en-US" sz="1800" kern="1200"/>
            <a:t>Data Preprocessing</a:t>
          </a:r>
        </a:p>
      </dsp:txBody>
      <dsp:txXfrm>
        <a:off x="6027" y="1339167"/>
        <a:ext cx="1884233" cy="1356647"/>
      </dsp:txXfrm>
    </dsp:sp>
    <dsp:sp modelId="{008AE038-E312-4C70-AFBF-DD8D9966AA16}">
      <dsp:nvSpPr>
        <dsp:cNvPr id="0" name=""/>
        <dsp:cNvSpPr/>
      </dsp:nvSpPr>
      <dsp:spPr>
        <a:xfrm>
          <a:off x="6027" y="434735"/>
          <a:ext cx="1884233" cy="90443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6120" tIns="165100" rIns="186120" bIns="165100" numCol="1" spcCol="1270" anchor="ctr" anchorCtr="0">
          <a:noAutofit/>
        </a:bodyPr>
        <a:lstStyle/>
        <a:p>
          <a:pPr marL="0" lvl="0" indent="0" algn="l" defTabSz="1822450">
            <a:lnSpc>
              <a:spcPct val="90000"/>
            </a:lnSpc>
            <a:spcBef>
              <a:spcPct val="0"/>
            </a:spcBef>
            <a:spcAft>
              <a:spcPct val="35000"/>
            </a:spcAft>
            <a:buNone/>
          </a:pPr>
          <a:r>
            <a:rPr lang="en-US" sz="4100" kern="1200"/>
            <a:t>01</a:t>
          </a:r>
        </a:p>
      </dsp:txBody>
      <dsp:txXfrm>
        <a:off x="6027" y="434735"/>
        <a:ext cx="1884233" cy="904431"/>
      </dsp:txXfrm>
    </dsp:sp>
    <dsp:sp modelId="{92BE337C-4AF5-4FFD-9DA4-9AB7318D7673}">
      <dsp:nvSpPr>
        <dsp:cNvPr id="0" name=""/>
        <dsp:cNvSpPr/>
      </dsp:nvSpPr>
      <dsp:spPr>
        <a:xfrm>
          <a:off x="2040999" y="434735"/>
          <a:ext cx="1884233" cy="2261079"/>
        </a:xfrm>
        <a:prstGeom prst="rect">
          <a:avLst/>
        </a:prstGeom>
        <a:solidFill>
          <a:schemeClr val="accent5">
            <a:hueOff val="-362142"/>
            <a:satOff val="1423"/>
            <a:lumOff val="-245"/>
            <a:alphaOff val="0"/>
          </a:schemeClr>
        </a:solidFill>
        <a:ln w="12700" cap="flat" cmpd="sng" algn="ctr">
          <a:solidFill>
            <a:schemeClr val="accent5">
              <a:hueOff val="-362142"/>
              <a:satOff val="1423"/>
              <a:lumOff val="-2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20" tIns="0" rIns="186120" bIns="330200" numCol="1" spcCol="1270" anchor="t" anchorCtr="0">
          <a:noAutofit/>
        </a:bodyPr>
        <a:lstStyle/>
        <a:p>
          <a:pPr marL="0" lvl="0" indent="0" algn="l" defTabSz="800100">
            <a:lnSpc>
              <a:spcPct val="90000"/>
            </a:lnSpc>
            <a:spcBef>
              <a:spcPct val="0"/>
            </a:spcBef>
            <a:spcAft>
              <a:spcPct val="35000"/>
            </a:spcAft>
            <a:buNone/>
          </a:pPr>
          <a:r>
            <a:rPr lang="en-US" sz="1800" kern="1200" dirty="0"/>
            <a:t>Model Training</a:t>
          </a:r>
        </a:p>
      </dsp:txBody>
      <dsp:txXfrm>
        <a:off x="2040999" y="1339167"/>
        <a:ext cx="1884233" cy="1356647"/>
      </dsp:txXfrm>
    </dsp:sp>
    <dsp:sp modelId="{0A070C49-5BB8-4972-A82A-2E3A297DC376}">
      <dsp:nvSpPr>
        <dsp:cNvPr id="0" name=""/>
        <dsp:cNvSpPr/>
      </dsp:nvSpPr>
      <dsp:spPr>
        <a:xfrm>
          <a:off x="2040999" y="434735"/>
          <a:ext cx="1884233" cy="90443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6120" tIns="165100" rIns="186120" bIns="165100" numCol="1" spcCol="1270" anchor="ctr" anchorCtr="0">
          <a:noAutofit/>
        </a:bodyPr>
        <a:lstStyle/>
        <a:p>
          <a:pPr marL="0" lvl="0" indent="0" algn="l" defTabSz="1822450">
            <a:lnSpc>
              <a:spcPct val="90000"/>
            </a:lnSpc>
            <a:spcBef>
              <a:spcPct val="0"/>
            </a:spcBef>
            <a:spcAft>
              <a:spcPct val="35000"/>
            </a:spcAft>
            <a:buNone/>
          </a:pPr>
          <a:r>
            <a:rPr lang="en-US" sz="4100" kern="1200" dirty="0"/>
            <a:t>02</a:t>
          </a:r>
        </a:p>
      </dsp:txBody>
      <dsp:txXfrm>
        <a:off x="2040999" y="434735"/>
        <a:ext cx="1884233" cy="904431"/>
      </dsp:txXfrm>
    </dsp:sp>
    <dsp:sp modelId="{A6FA8864-E34E-457E-8EEB-01C653C86CF7}">
      <dsp:nvSpPr>
        <dsp:cNvPr id="0" name=""/>
        <dsp:cNvSpPr/>
      </dsp:nvSpPr>
      <dsp:spPr>
        <a:xfrm>
          <a:off x="4075970" y="434735"/>
          <a:ext cx="1884233" cy="2261079"/>
        </a:xfrm>
        <a:prstGeom prst="rect">
          <a:avLst/>
        </a:prstGeom>
        <a:solidFill>
          <a:schemeClr val="accent5">
            <a:hueOff val="-724284"/>
            <a:satOff val="2846"/>
            <a:lumOff val="-490"/>
            <a:alphaOff val="0"/>
          </a:schemeClr>
        </a:solidFill>
        <a:ln w="12700" cap="flat" cmpd="sng" algn="ctr">
          <a:solidFill>
            <a:schemeClr val="accent5">
              <a:hueOff val="-724284"/>
              <a:satOff val="2846"/>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20" tIns="0" rIns="186120" bIns="330200" numCol="1" spcCol="1270" anchor="t" anchorCtr="0">
          <a:noAutofit/>
        </a:bodyPr>
        <a:lstStyle/>
        <a:p>
          <a:pPr marL="0" lvl="0" indent="0" algn="l" defTabSz="800100">
            <a:lnSpc>
              <a:spcPct val="90000"/>
            </a:lnSpc>
            <a:spcBef>
              <a:spcPct val="0"/>
            </a:spcBef>
            <a:spcAft>
              <a:spcPct val="35000"/>
            </a:spcAft>
            <a:buNone/>
          </a:pPr>
          <a:r>
            <a:rPr lang="en-US" sz="1800" kern="1200" dirty="0"/>
            <a:t>Model Evaluation</a:t>
          </a:r>
        </a:p>
      </dsp:txBody>
      <dsp:txXfrm>
        <a:off x="4075970" y="1339167"/>
        <a:ext cx="1884233" cy="1356647"/>
      </dsp:txXfrm>
    </dsp:sp>
    <dsp:sp modelId="{05215E81-1B03-4607-BD16-00856F038B0F}">
      <dsp:nvSpPr>
        <dsp:cNvPr id="0" name=""/>
        <dsp:cNvSpPr/>
      </dsp:nvSpPr>
      <dsp:spPr>
        <a:xfrm>
          <a:off x="4075970" y="434735"/>
          <a:ext cx="1884233" cy="90443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6120" tIns="165100" rIns="186120" bIns="165100" numCol="1" spcCol="1270" anchor="ctr" anchorCtr="0">
          <a:noAutofit/>
        </a:bodyPr>
        <a:lstStyle/>
        <a:p>
          <a:pPr marL="0" lvl="0" indent="0" algn="l" defTabSz="1822450">
            <a:lnSpc>
              <a:spcPct val="90000"/>
            </a:lnSpc>
            <a:spcBef>
              <a:spcPct val="0"/>
            </a:spcBef>
            <a:spcAft>
              <a:spcPct val="35000"/>
            </a:spcAft>
            <a:buNone/>
          </a:pPr>
          <a:r>
            <a:rPr lang="en-US" sz="4100" kern="1200" dirty="0"/>
            <a:t>03</a:t>
          </a:r>
        </a:p>
      </dsp:txBody>
      <dsp:txXfrm>
        <a:off x="4075970" y="434735"/>
        <a:ext cx="1884233" cy="904431"/>
      </dsp:txXfrm>
    </dsp:sp>
    <dsp:sp modelId="{DA77C943-926F-475F-83D7-334FEE207818}">
      <dsp:nvSpPr>
        <dsp:cNvPr id="0" name=""/>
        <dsp:cNvSpPr/>
      </dsp:nvSpPr>
      <dsp:spPr>
        <a:xfrm>
          <a:off x="6110942" y="434735"/>
          <a:ext cx="1884233" cy="2261079"/>
        </a:xfrm>
        <a:prstGeom prst="rect">
          <a:avLst/>
        </a:prstGeom>
        <a:solidFill>
          <a:schemeClr val="accent5">
            <a:hueOff val="-1086426"/>
            <a:satOff val="4268"/>
            <a:lumOff val="-735"/>
            <a:alphaOff val="0"/>
          </a:schemeClr>
        </a:solidFill>
        <a:ln w="12700" cap="flat" cmpd="sng" algn="ctr">
          <a:solidFill>
            <a:schemeClr val="accent5">
              <a:hueOff val="-1086426"/>
              <a:satOff val="4268"/>
              <a:lumOff val="-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20" tIns="0" rIns="186120" bIns="330200" numCol="1" spcCol="1270" anchor="t" anchorCtr="0">
          <a:noAutofit/>
        </a:bodyPr>
        <a:lstStyle/>
        <a:p>
          <a:pPr marL="0" lvl="0" indent="0" algn="l" defTabSz="800100">
            <a:lnSpc>
              <a:spcPct val="90000"/>
            </a:lnSpc>
            <a:spcBef>
              <a:spcPct val="0"/>
            </a:spcBef>
            <a:spcAft>
              <a:spcPct val="35000"/>
            </a:spcAft>
            <a:buNone/>
          </a:pPr>
          <a:r>
            <a:rPr lang="en-US" sz="1800" kern="1200" dirty="0"/>
            <a:t>Feature Importance Analysis</a:t>
          </a:r>
        </a:p>
      </dsp:txBody>
      <dsp:txXfrm>
        <a:off x="6110942" y="1339167"/>
        <a:ext cx="1884233" cy="1356647"/>
      </dsp:txXfrm>
    </dsp:sp>
    <dsp:sp modelId="{CE855486-A5B0-49F2-85CC-9C0DCC36F042}">
      <dsp:nvSpPr>
        <dsp:cNvPr id="0" name=""/>
        <dsp:cNvSpPr/>
      </dsp:nvSpPr>
      <dsp:spPr>
        <a:xfrm>
          <a:off x="6110942" y="434735"/>
          <a:ext cx="1884233" cy="90443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6120" tIns="165100" rIns="186120" bIns="165100" numCol="1" spcCol="1270" anchor="ctr" anchorCtr="0">
          <a:noAutofit/>
        </a:bodyPr>
        <a:lstStyle/>
        <a:p>
          <a:pPr marL="0" lvl="0" indent="0" algn="l" defTabSz="1822450">
            <a:lnSpc>
              <a:spcPct val="90000"/>
            </a:lnSpc>
            <a:spcBef>
              <a:spcPct val="0"/>
            </a:spcBef>
            <a:spcAft>
              <a:spcPct val="35000"/>
            </a:spcAft>
            <a:buNone/>
          </a:pPr>
          <a:r>
            <a:rPr lang="en-US" sz="4100" kern="1200" dirty="0"/>
            <a:t>04</a:t>
          </a:r>
        </a:p>
      </dsp:txBody>
      <dsp:txXfrm>
        <a:off x="6110942" y="434735"/>
        <a:ext cx="1884233" cy="904431"/>
      </dsp:txXfrm>
    </dsp:sp>
    <dsp:sp modelId="{CC9D6982-D909-4860-9850-ED1913665D64}">
      <dsp:nvSpPr>
        <dsp:cNvPr id="0" name=""/>
        <dsp:cNvSpPr/>
      </dsp:nvSpPr>
      <dsp:spPr>
        <a:xfrm>
          <a:off x="8145914" y="434735"/>
          <a:ext cx="1884233" cy="2261079"/>
        </a:xfrm>
        <a:prstGeom prst="rect">
          <a:avLst/>
        </a:prstGeom>
        <a:solidFill>
          <a:schemeClr val="accent5">
            <a:hueOff val="-1448568"/>
            <a:satOff val="5691"/>
            <a:lumOff val="-980"/>
            <a:alphaOff val="0"/>
          </a:schemeClr>
        </a:solidFill>
        <a:ln w="12700" cap="flat" cmpd="sng" algn="ctr">
          <a:solidFill>
            <a:schemeClr val="accent5">
              <a:hueOff val="-1448568"/>
              <a:satOff val="5691"/>
              <a:lumOff val="-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20" tIns="0" rIns="186120" bIns="330200" numCol="1" spcCol="1270" anchor="t" anchorCtr="0">
          <a:noAutofit/>
        </a:bodyPr>
        <a:lstStyle/>
        <a:p>
          <a:pPr marL="0" lvl="0" indent="0" algn="l" defTabSz="800100">
            <a:lnSpc>
              <a:spcPct val="90000"/>
            </a:lnSpc>
            <a:spcBef>
              <a:spcPct val="0"/>
            </a:spcBef>
            <a:spcAft>
              <a:spcPct val="35000"/>
            </a:spcAft>
            <a:buNone/>
          </a:pPr>
          <a:r>
            <a:rPr lang="en-US" sz="1800" kern="1200" dirty="0"/>
            <a:t>Data Visualization</a:t>
          </a:r>
        </a:p>
      </dsp:txBody>
      <dsp:txXfrm>
        <a:off x="8145914" y="1339167"/>
        <a:ext cx="1884233" cy="1356647"/>
      </dsp:txXfrm>
    </dsp:sp>
    <dsp:sp modelId="{6D0C61BE-525B-4005-ADF4-82F99F61DA30}">
      <dsp:nvSpPr>
        <dsp:cNvPr id="0" name=""/>
        <dsp:cNvSpPr/>
      </dsp:nvSpPr>
      <dsp:spPr>
        <a:xfrm>
          <a:off x="8145914" y="434735"/>
          <a:ext cx="1884233" cy="90443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6120" tIns="165100" rIns="186120" bIns="165100" numCol="1" spcCol="1270" anchor="ctr" anchorCtr="0">
          <a:noAutofit/>
        </a:bodyPr>
        <a:lstStyle/>
        <a:p>
          <a:pPr marL="0" lvl="0" indent="0" algn="l" defTabSz="1822450">
            <a:lnSpc>
              <a:spcPct val="90000"/>
            </a:lnSpc>
            <a:spcBef>
              <a:spcPct val="0"/>
            </a:spcBef>
            <a:spcAft>
              <a:spcPct val="35000"/>
            </a:spcAft>
            <a:buNone/>
          </a:pPr>
          <a:r>
            <a:rPr lang="en-US" sz="4100" kern="1200" dirty="0"/>
            <a:t>05</a:t>
          </a:r>
        </a:p>
      </dsp:txBody>
      <dsp:txXfrm>
        <a:off x="8145914" y="434735"/>
        <a:ext cx="1884233" cy="90443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5/5/23</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4190841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547240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05215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186104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39801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130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56266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009098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09534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24882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5/5/23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4037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5/5/23</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83193826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Different Hand Drawn Graphs">
            <a:extLst>
              <a:ext uri="{FF2B5EF4-FFF2-40B4-BE49-F238E27FC236}">
                <a16:creationId xmlns:a16="http://schemas.microsoft.com/office/drawing/2014/main" id="{B16D57FC-6581-D6EA-6AFA-A27878CC40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84" r="1" b="1"/>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15FCA96-548F-876E-2C49-150741D23973}"/>
              </a:ext>
            </a:extLst>
          </p:cNvPr>
          <p:cNvSpPr>
            <a:spLocks noGrp="1"/>
          </p:cNvSpPr>
          <p:nvPr>
            <p:ph type="ctrTitle"/>
          </p:nvPr>
        </p:nvSpPr>
        <p:spPr>
          <a:xfrm>
            <a:off x="1084728" y="1597961"/>
            <a:ext cx="4903117" cy="3162300"/>
          </a:xfrm>
        </p:spPr>
        <p:txBody>
          <a:bodyPr>
            <a:normAutofit/>
          </a:bodyPr>
          <a:lstStyle/>
          <a:p>
            <a:r>
              <a:rPr lang="en-US" i="1" dirty="0">
                <a:solidFill>
                  <a:srgbClr val="FFFFFF"/>
                </a:solidFill>
              </a:rPr>
              <a:t>DATA PREPARATION AND ANALYSIS</a:t>
            </a:r>
            <a:br>
              <a:rPr lang="en-US" i="1" dirty="0">
                <a:solidFill>
                  <a:srgbClr val="FFFFFF"/>
                </a:solidFill>
              </a:rPr>
            </a:br>
            <a:r>
              <a:rPr lang="en-US" i="1" dirty="0">
                <a:solidFill>
                  <a:srgbClr val="FFFFFF"/>
                </a:solidFill>
              </a:rPr>
              <a:t>PROJECT </a:t>
            </a:r>
          </a:p>
        </p:txBody>
      </p:sp>
      <p:sp>
        <p:nvSpPr>
          <p:cNvPr id="3" name="Subtitle 2">
            <a:extLst>
              <a:ext uri="{FF2B5EF4-FFF2-40B4-BE49-F238E27FC236}">
                <a16:creationId xmlns:a16="http://schemas.microsoft.com/office/drawing/2014/main" id="{A43140D9-F281-1F6B-B36B-2E5381A6F99E}"/>
              </a:ext>
            </a:extLst>
          </p:cNvPr>
          <p:cNvSpPr>
            <a:spLocks noGrp="1"/>
          </p:cNvSpPr>
          <p:nvPr>
            <p:ph type="subTitle" idx="1"/>
          </p:nvPr>
        </p:nvSpPr>
        <p:spPr>
          <a:xfrm>
            <a:off x="1084728" y="4902489"/>
            <a:ext cx="4903117" cy="985075"/>
          </a:xfrm>
        </p:spPr>
        <p:txBody>
          <a:bodyPr>
            <a:normAutofit fontScale="77500" lnSpcReduction="20000"/>
          </a:bodyPr>
          <a:lstStyle/>
          <a:p>
            <a:pPr>
              <a:lnSpc>
                <a:spcPct val="110000"/>
              </a:lnSpc>
            </a:pPr>
            <a:r>
              <a:rPr lang="en-US" sz="1600" b="1" i="1" dirty="0">
                <a:solidFill>
                  <a:srgbClr val="FFFFFF"/>
                </a:solidFill>
              </a:rPr>
              <a:t>REAL ESTATE PRICE PREDICTION</a:t>
            </a:r>
          </a:p>
          <a:p>
            <a:pPr>
              <a:lnSpc>
                <a:spcPct val="110000"/>
              </a:lnSpc>
            </a:pPr>
            <a:endParaRPr lang="en-US" sz="700" dirty="0">
              <a:solidFill>
                <a:srgbClr val="FFFFFF"/>
              </a:solidFill>
            </a:endParaRPr>
          </a:p>
          <a:p>
            <a:pPr>
              <a:lnSpc>
                <a:spcPct val="110000"/>
              </a:lnSpc>
            </a:pPr>
            <a:endParaRPr lang="en-US" sz="700" dirty="0">
              <a:solidFill>
                <a:srgbClr val="FFFFFF"/>
              </a:solidFill>
            </a:endParaRPr>
          </a:p>
          <a:p>
            <a:pPr>
              <a:lnSpc>
                <a:spcPct val="110000"/>
              </a:lnSpc>
            </a:pPr>
            <a:r>
              <a:rPr lang="en-US" sz="1500" dirty="0">
                <a:solidFill>
                  <a:srgbClr val="FFFFFF"/>
                </a:solidFill>
              </a:rPr>
              <a:t>BY SASHANK BOMMADEVARA</a:t>
            </a:r>
          </a:p>
        </p:txBody>
      </p:sp>
      <p:pic>
        <p:nvPicPr>
          <p:cNvPr id="10" name="Video 9">
            <a:hlinkClick r:id="" action="ppaction://media"/>
            <a:extLst>
              <a:ext uri="{FF2B5EF4-FFF2-40B4-BE49-F238E27FC236}">
                <a16:creationId xmlns:a16="http://schemas.microsoft.com/office/drawing/2014/main" id="{E0BCEFCF-FB95-A80F-6CA7-318BBDFCBEEA}"/>
              </a:ext>
            </a:extLst>
          </p:cNvPr>
          <p:cNvPicPr>
            <a:picLocks noChangeAspect="1"/>
          </p:cNvPicPr>
          <p:nvPr>
            <a:videoFile r:link="rId4"/>
            <p:extLst>
              <p:ext uri="{DAA4B4D4-6D71-4841-9C94-3DE7FCFB9230}">
                <p14:media xmlns:p14="http://schemas.microsoft.com/office/powerpoint/2010/main" r:embed="rId3"/>
              </p:ext>
              <p:ext uri="{42D2F446-02D8-4167-A562-619A0277C38B}">
                <p15:isNarration xmlns:p15="http://schemas.microsoft.com/office/powerpoint/2012/main" val="1"/>
              </p:ext>
            </p:extLst>
          </p:nvPr>
        </p:nvPicPr>
        <p:blipFill>
          <a:blip r:embed="rId7"/>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483434257"/>
      </p:ext>
    </p:extLst>
  </p:cSld>
  <p:clrMapOvr>
    <a:masterClrMapping/>
  </p:clrMapOvr>
  <mc:AlternateContent xmlns:mc="http://schemas.openxmlformats.org/markup-compatibility/2006">
    <mc:Choice xmlns:p14="http://schemas.microsoft.com/office/powerpoint/2010/main" Requires="p14">
      <p:transition spd="slow" p14:dur="2000" advTm="6307"/>
    </mc:Choice>
    <mc:Fallback>
      <p:transition spd="slow" advTm="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mute="1">
                <p:cTn id="15" repeatCount="indefinite" fill="hold" display="0">
                  <p:stCondLst>
                    <p:cond delay="indefinite"/>
                  </p:stCondLst>
                </p:cTn>
                <p:tgtEl>
                  <p:spTgt spid="4"/>
                </p:tgtEl>
              </p:cMediaNode>
            </p:video>
            <p:video>
              <p:cMediaNode vol="80000">
                <p:cTn id="16"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extLst>
    <p:ext uri="{E180D4A7-C9FB-4DFB-919C-405C955672EB}">
      <p14:showEvtLst xmlns:p14="http://schemas.microsoft.com/office/powerpoint/2010/main">
        <p14:playEvt time="4" objId="4"/>
        <p14:stopEvt time="6280"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8FA51-5574-9039-434A-ED434B37E06D}"/>
              </a:ext>
            </a:extLst>
          </p:cNvPr>
          <p:cNvSpPr>
            <a:spLocks noGrp="1"/>
          </p:cNvSpPr>
          <p:nvPr>
            <p:ph type="title"/>
          </p:nvPr>
        </p:nvSpPr>
        <p:spPr>
          <a:xfrm>
            <a:off x="1077364" y="720435"/>
            <a:ext cx="4140096" cy="1507375"/>
          </a:xfrm>
        </p:spPr>
        <p:txBody>
          <a:bodyPr>
            <a:normAutofit/>
          </a:bodyPr>
          <a:lstStyle/>
          <a:p>
            <a:r>
              <a:rPr lang="en-US" dirty="0"/>
              <a:t>Conclusion &amp; Future Work</a:t>
            </a:r>
          </a:p>
        </p:txBody>
      </p:sp>
      <p:sp>
        <p:nvSpPr>
          <p:cNvPr id="3" name="Content Placeholder 2">
            <a:extLst>
              <a:ext uri="{FF2B5EF4-FFF2-40B4-BE49-F238E27FC236}">
                <a16:creationId xmlns:a16="http://schemas.microsoft.com/office/drawing/2014/main" id="{25DD54D0-CAC4-5A22-BDCF-6CE9B4621861}"/>
              </a:ext>
            </a:extLst>
          </p:cNvPr>
          <p:cNvSpPr>
            <a:spLocks noGrp="1"/>
          </p:cNvSpPr>
          <p:nvPr>
            <p:ph idx="1"/>
          </p:nvPr>
        </p:nvSpPr>
        <p:spPr>
          <a:xfrm>
            <a:off x="1077364" y="2427316"/>
            <a:ext cx="4140096" cy="3513514"/>
          </a:xfrm>
        </p:spPr>
        <p:txBody>
          <a:bodyPr>
            <a:normAutofit/>
          </a:bodyPr>
          <a:lstStyle/>
          <a:p>
            <a:pPr>
              <a:lnSpc>
                <a:spcPct val="110000"/>
              </a:lnSpc>
            </a:pPr>
            <a:r>
              <a:rPr lang="en-US" sz="900" dirty="0"/>
              <a:t>Using two separate datasets, this research investigated the application of machine learning algorithms to forecast real estate values. Data preparation, visualization, feature selection, model training, assessment, and feature significance analysis were all part of our standardized technique.</a:t>
            </a:r>
          </a:p>
          <a:p>
            <a:pPr>
              <a:lnSpc>
                <a:spcPct val="110000"/>
              </a:lnSpc>
            </a:pPr>
            <a:r>
              <a:rPr lang="en-US" sz="900" dirty="0"/>
              <a:t>According to our findings, the Random Forest and </a:t>
            </a:r>
            <a:r>
              <a:rPr lang="en-US" sz="900" dirty="0" err="1"/>
              <a:t>XGBoost</a:t>
            </a:r>
            <a:r>
              <a:rPr lang="en-US" sz="900" dirty="0"/>
              <a:t> models were the best at forecasting real estate values on these datasets. The most relevant features changed according to the dataset, with distance to the nearest MRT station being the most important value in Dataset 1 and </a:t>
            </a:r>
            <a:r>
              <a:rPr lang="en-US" sz="900" dirty="0" err="1"/>
              <a:t>sqft_living</a:t>
            </a:r>
            <a:r>
              <a:rPr lang="en-US" sz="900" dirty="0"/>
              <a:t> being the most essential variable in Dataset 2.</a:t>
            </a:r>
          </a:p>
          <a:p>
            <a:pPr>
              <a:lnSpc>
                <a:spcPct val="110000"/>
              </a:lnSpc>
            </a:pPr>
            <a:r>
              <a:rPr lang="en-US" sz="900" dirty="0"/>
              <a:t>The results of this project demonstrate the potential of machine learning techniques for predicting real estate prices, which has important applications in the real estate industry. Future work could focus on improving the performance of the models by using more sophisticated feature selection techniques or by incorporating external data sources.</a:t>
            </a:r>
          </a:p>
          <a:p>
            <a:pPr>
              <a:lnSpc>
                <a:spcPct val="110000"/>
              </a:lnSpc>
            </a:pPr>
            <a:r>
              <a:rPr lang="en-US" sz="900" dirty="0"/>
              <a:t>Overall, this project highlights the importance of using a systematic and rigorous approach to machine learning projects to ensure reliable and meaningful results.</a:t>
            </a:r>
          </a:p>
        </p:txBody>
      </p:sp>
      <p:sp>
        <p:nvSpPr>
          <p:cNvPr id="12" name="Freeform: Shape 11">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tatistics">
            <a:extLst>
              <a:ext uri="{FF2B5EF4-FFF2-40B4-BE49-F238E27FC236}">
                <a16:creationId xmlns:a16="http://schemas.microsoft.com/office/drawing/2014/main" id="{84BAC17D-B100-3969-F4B0-7C9D7726D0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6464" y="1034569"/>
            <a:ext cx="4788861" cy="4788861"/>
          </a:xfrm>
          <a:prstGeom prst="rect">
            <a:avLst/>
          </a:prstGeom>
        </p:spPr>
      </p:pic>
      <p:pic>
        <p:nvPicPr>
          <p:cNvPr id="15" name="Video 14">
            <a:hlinkClick r:id="" action="ppaction://media"/>
            <a:extLst>
              <a:ext uri="{FF2B5EF4-FFF2-40B4-BE49-F238E27FC236}">
                <a16:creationId xmlns:a16="http://schemas.microsoft.com/office/drawing/2014/main" id="{89C287CA-1134-512C-27E6-AC175A0BD64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646399934"/>
      </p:ext>
    </p:extLst>
  </p:cSld>
  <p:clrMapOvr>
    <a:masterClrMapping/>
  </p:clrMapOvr>
  <mc:AlternateContent xmlns:mc="http://schemas.openxmlformats.org/markup-compatibility/2006">
    <mc:Choice xmlns:p14="http://schemas.microsoft.com/office/powerpoint/2010/main" Requires="p14">
      <p:transition spd="slow" p14:dur="2000" advTm="41761"/>
    </mc:Choice>
    <mc:Fallback>
      <p:transition spd="slow" advTm="41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8" name="Rectangle 8">
            <a:extLst>
              <a:ext uri="{FF2B5EF4-FFF2-40B4-BE49-F238E27FC236}">
                <a16:creationId xmlns:a16="http://schemas.microsoft.com/office/drawing/2014/main" id="{5FDBEA07-A1D3-4F9E-859B-DE0EDC864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53E87B83-CF96-4EE7-950F-863990226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658" y="-55810"/>
            <a:ext cx="6859721" cy="69679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2" name="Freeform: Shape 12">
            <a:extLst>
              <a:ext uri="{FF2B5EF4-FFF2-40B4-BE49-F238E27FC236}">
                <a16:creationId xmlns:a16="http://schemas.microsoft.com/office/drawing/2014/main" id="{407ADFB6-F59B-415B-9EC6-BDB61786C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4516" y="-50314"/>
            <a:ext cx="6858005" cy="6967903"/>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91310E25-F79C-6B1A-2B37-C8DA239E6B50}"/>
              </a:ext>
            </a:extLst>
          </p:cNvPr>
          <p:cNvSpPr>
            <a:spLocks noGrp="1"/>
          </p:cNvSpPr>
          <p:nvPr>
            <p:ph type="title"/>
          </p:nvPr>
        </p:nvSpPr>
        <p:spPr>
          <a:xfrm>
            <a:off x="1084728" y="2844177"/>
            <a:ext cx="4272646" cy="1916084"/>
          </a:xfrm>
        </p:spPr>
        <p:txBody>
          <a:bodyPr vert="horz" lIns="91440" tIns="45720" rIns="91440" bIns="45720" rtlCol="0" anchor="b">
            <a:normAutofit/>
          </a:bodyPr>
          <a:lstStyle/>
          <a:p>
            <a:r>
              <a:rPr lang="en-US" dirty="0"/>
              <a:t>THANK YOU</a:t>
            </a:r>
          </a:p>
        </p:txBody>
      </p:sp>
      <p:sp>
        <p:nvSpPr>
          <p:cNvPr id="34" name="Rectangle 14">
            <a:extLst>
              <a:ext uri="{FF2B5EF4-FFF2-40B4-BE49-F238E27FC236}">
                <a16:creationId xmlns:a16="http://schemas.microsoft.com/office/drawing/2014/main" id="{B19BE792-26DE-40FA-A8C8-F3D6378FC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88933" y="-21461"/>
            <a:ext cx="1703094" cy="17460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
            <a:extLst>
              <a:ext uri="{FF2B5EF4-FFF2-40B4-BE49-F238E27FC236}">
                <a16:creationId xmlns:a16="http://schemas.microsoft.com/office/drawing/2014/main" id="{11CBEA76-37A2-4726-8123-EBCACA12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88055" y="-22336"/>
            <a:ext cx="1704847" cy="1746021"/>
          </a:xfrm>
          <a:custGeom>
            <a:avLst/>
            <a:gdLst>
              <a:gd name="connsiteX0" fmla="*/ 0 w 3488602"/>
              <a:gd name="connsiteY0" fmla="*/ 0 h 3433573"/>
              <a:gd name="connsiteX1" fmla="*/ 3488602 w 3488602"/>
              <a:gd name="connsiteY1" fmla="*/ 0 h 3433573"/>
              <a:gd name="connsiteX2" fmla="*/ 3488602 w 3488602"/>
              <a:gd name="connsiteY2" fmla="*/ 3433573 h 3433573"/>
              <a:gd name="connsiteX3" fmla="*/ 0 w 3488602"/>
              <a:gd name="connsiteY3" fmla="*/ 3433573 h 3433573"/>
              <a:gd name="connsiteX4" fmla="*/ 0 w 3488602"/>
              <a:gd name="connsiteY4" fmla="*/ 0 h 3433573"/>
              <a:gd name="connsiteX0" fmla="*/ 0 w 3488602"/>
              <a:gd name="connsiteY0" fmla="*/ 0 h 3433573"/>
              <a:gd name="connsiteX1" fmla="*/ 3488602 w 3488602"/>
              <a:gd name="connsiteY1" fmla="*/ 0 h 3433573"/>
              <a:gd name="connsiteX2" fmla="*/ 0 w 3488602"/>
              <a:gd name="connsiteY2" fmla="*/ 3433573 h 3433573"/>
              <a:gd name="connsiteX3" fmla="*/ 0 w 3488602"/>
              <a:gd name="connsiteY3" fmla="*/ 0 h 3433573"/>
            </a:gdLst>
            <a:ahLst/>
            <a:cxnLst>
              <a:cxn ang="0">
                <a:pos x="connsiteX0" y="connsiteY0"/>
              </a:cxn>
              <a:cxn ang="0">
                <a:pos x="connsiteX1" y="connsiteY1"/>
              </a:cxn>
              <a:cxn ang="0">
                <a:pos x="connsiteX2" y="connsiteY2"/>
              </a:cxn>
              <a:cxn ang="0">
                <a:pos x="connsiteX3" y="connsiteY3"/>
              </a:cxn>
            </a:cxnLst>
            <a:rect l="l" t="t" r="r" b="b"/>
            <a:pathLst>
              <a:path w="3488602" h="3433573">
                <a:moveTo>
                  <a:pt x="0" y="0"/>
                </a:moveTo>
                <a:lnTo>
                  <a:pt x="3488602" y="0"/>
                </a:lnTo>
                <a:lnTo>
                  <a:pt x="0" y="3433573"/>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18">
            <a:extLst>
              <a:ext uri="{FF2B5EF4-FFF2-40B4-BE49-F238E27FC236}">
                <a16:creationId xmlns:a16="http://schemas.microsoft.com/office/drawing/2014/main" id="{CDDA81B4-3959-48A2-823E-19B014A03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78388" y="1692178"/>
            <a:ext cx="1724184" cy="17460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20">
            <a:extLst>
              <a:ext uri="{FF2B5EF4-FFF2-40B4-BE49-F238E27FC236}">
                <a16:creationId xmlns:a16="http://schemas.microsoft.com/office/drawing/2014/main" id="{5B8CC051-49B8-488A-B0AD-50A29E1D3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968949" y="1703064"/>
            <a:ext cx="1744539" cy="862967"/>
          </a:xfrm>
          <a:custGeom>
            <a:avLst/>
            <a:gdLst>
              <a:gd name="connsiteX0" fmla="*/ 3433574 w 3433574"/>
              <a:gd name="connsiteY0" fmla="*/ 0 h 1716787"/>
              <a:gd name="connsiteX1" fmla="*/ 1716787 w 3433574"/>
              <a:gd name="connsiteY1" fmla="*/ 0 h 1716787"/>
              <a:gd name="connsiteX2" fmla="*/ 0 w 3433574"/>
              <a:gd name="connsiteY2" fmla="*/ 0 h 1716787"/>
              <a:gd name="connsiteX3" fmla="*/ 1716787 w 3433574"/>
              <a:gd name="connsiteY3" fmla="*/ 1716787 h 1716787"/>
              <a:gd name="connsiteX4" fmla="*/ 3433574 w 3433574"/>
              <a:gd name="connsiteY4" fmla="*/ 0 h 171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574" h="1716787">
                <a:moveTo>
                  <a:pt x="3433574" y="0"/>
                </a:moveTo>
                <a:lnTo>
                  <a:pt x="1716787" y="0"/>
                </a:lnTo>
                <a:lnTo>
                  <a:pt x="0" y="0"/>
                </a:lnTo>
                <a:cubicBezTo>
                  <a:pt x="0" y="948155"/>
                  <a:pt x="768632" y="1716787"/>
                  <a:pt x="1716787" y="1716787"/>
                </a:cubicBezTo>
                <a:cubicBezTo>
                  <a:pt x="2664942" y="1716787"/>
                  <a:pt x="3433574" y="948155"/>
                  <a:pt x="3433574" y="0"/>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9" name="Freeform: Shape 22">
            <a:extLst>
              <a:ext uri="{FF2B5EF4-FFF2-40B4-BE49-F238E27FC236}">
                <a16:creationId xmlns:a16="http://schemas.microsoft.com/office/drawing/2014/main" id="{A49FB65E-C02E-4FD7-B476-0B213C638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968949" y="2566032"/>
            <a:ext cx="1744539" cy="862967"/>
          </a:xfrm>
          <a:custGeom>
            <a:avLst/>
            <a:gdLst>
              <a:gd name="connsiteX0" fmla="*/ 3433574 w 3433574"/>
              <a:gd name="connsiteY0" fmla="*/ 0 h 1716787"/>
              <a:gd name="connsiteX1" fmla="*/ 1716787 w 3433574"/>
              <a:gd name="connsiteY1" fmla="*/ 0 h 1716787"/>
              <a:gd name="connsiteX2" fmla="*/ 0 w 3433574"/>
              <a:gd name="connsiteY2" fmla="*/ 0 h 1716787"/>
              <a:gd name="connsiteX3" fmla="*/ 1716787 w 3433574"/>
              <a:gd name="connsiteY3" fmla="*/ 1716787 h 1716787"/>
              <a:gd name="connsiteX4" fmla="*/ 3433574 w 3433574"/>
              <a:gd name="connsiteY4" fmla="*/ 0 h 171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574" h="1716787">
                <a:moveTo>
                  <a:pt x="3433574" y="0"/>
                </a:moveTo>
                <a:lnTo>
                  <a:pt x="1716787" y="0"/>
                </a:lnTo>
                <a:lnTo>
                  <a:pt x="0" y="0"/>
                </a:lnTo>
                <a:cubicBezTo>
                  <a:pt x="0" y="948155"/>
                  <a:pt x="768632" y="1716787"/>
                  <a:pt x="1716787" y="1716787"/>
                </a:cubicBezTo>
                <a:cubicBezTo>
                  <a:pt x="2664942" y="1716787"/>
                  <a:pt x="3433574" y="948155"/>
                  <a:pt x="3433574" y="0"/>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B7EBD78-005D-4F93-BEA0-95DF292B3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38250" y="-24765"/>
            <a:ext cx="3427285" cy="3476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8CB81301-287D-4882-AD9B-E44D8E122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22F9F7-A178-468E-AF59-8DD67246E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22799" y="4271951"/>
            <a:ext cx="3435362" cy="17460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76420B0A-CC71-4BD3-BA69-E9B2B6F1E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6122814" y="4271933"/>
            <a:ext cx="3435331" cy="1746022"/>
          </a:xfrm>
          <a:custGeom>
            <a:avLst/>
            <a:gdLst>
              <a:gd name="connsiteX0" fmla="*/ 3433574 w 3433574"/>
              <a:gd name="connsiteY0" fmla="*/ 0 h 1716787"/>
              <a:gd name="connsiteX1" fmla="*/ 1716787 w 3433574"/>
              <a:gd name="connsiteY1" fmla="*/ 0 h 1716787"/>
              <a:gd name="connsiteX2" fmla="*/ 0 w 3433574"/>
              <a:gd name="connsiteY2" fmla="*/ 0 h 1716787"/>
              <a:gd name="connsiteX3" fmla="*/ 1716787 w 3433574"/>
              <a:gd name="connsiteY3" fmla="*/ 1716787 h 1716787"/>
              <a:gd name="connsiteX4" fmla="*/ 3433574 w 3433574"/>
              <a:gd name="connsiteY4" fmla="*/ 0 h 171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574" h="1716787">
                <a:moveTo>
                  <a:pt x="3433574" y="0"/>
                </a:moveTo>
                <a:lnTo>
                  <a:pt x="1716787" y="0"/>
                </a:lnTo>
                <a:lnTo>
                  <a:pt x="0" y="0"/>
                </a:lnTo>
                <a:cubicBezTo>
                  <a:pt x="0" y="948155"/>
                  <a:pt x="768632" y="1716787"/>
                  <a:pt x="1716787" y="1716787"/>
                </a:cubicBezTo>
                <a:cubicBezTo>
                  <a:pt x="2664942" y="1716787"/>
                  <a:pt x="3433574" y="948155"/>
                  <a:pt x="343357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3" name="Rectangle 32">
            <a:extLst>
              <a:ext uri="{FF2B5EF4-FFF2-40B4-BE49-F238E27FC236}">
                <a16:creationId xmlns:a16="http://schemas.microsoft.com/office/drawing/2014/main" id="{E5048351-EA66-4465-9CB8-25B4C5E68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34228" y="3406574"/>
            <a:ext cx="3435330" cy="34768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BC467846-2355-4572-AC5B-89B9FFFBA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457" y="3427799"/>
            <a:ext cx="3484541" cy="3434283"/>
          </a:xfrm>
          <a:custGeom>
            <a:avLst/>
            <a:gdLst>
              <a:gd name="connsiteX0" fmla="*/ 0 w 3488602"/>
              <a:gd name="connsiteY0" fmla="*/ 0 h 3433573"/>
              <a:gd name="connsiteX1" fmla="*/ 3488602 w 3488602"/>
              <a:gd name="connsiteY1" fmla="*/ 0 h 3433573"/>
              <a:gd name="connsiteX2" fmla="*/ 3488602 w 3488602"/>
              <a:gd name="connsiteY2" fmla="*/ 3433573 h 3433573"/>
              <a:gd name="connsiteX3" fmla="*/ 0 w 3488602"/>
              <a:gd name="connsiteY3" fmla="*/ 3433573 h 3433573"/>
              <a:gd name="connsiteX4" fmla="*/ 0 w 3488602"/>
              <a:gd name="connsiteY4" fmla="*/ 0 h 3433573"/>
              <a:gd name="connsiteX0" fmla="*/ 0 w 3488602"/>
              <a:gd name="connsiteY0" fmla="*/ 0 h 3433573"/>
              <a:gd name="connsiteX1" fmla="*/ 3488602 w 3488602"/>
              <a:gd name="connsiteY1" fmla="*/ 0 h 3433573"/>
              <a:gd name="connsiteX2" fmla="*/ 0 w 3488602"/>
              <a:gd name="connsiteY2" fmla="*/ 3433573 h 3433573"/>
              <a:gd name="connsiteX3" fmla="*/ 0 w 3488602"/>
              <a:gd name="connsiteY3" fmla="*/ 0 h 3433573"/>
            </a:gdLst>
            <a:ahLst/>
            <a:cxnLst>
              <a:cxn ang="0">
                <a:pos x="connsiteX0" y="connsiteY0"/>
              </a:cxn>
              <a:cxn ang="0">
                <a:pos x="connsiteX1" y="connsiteY1"/>
              </a:cxn>
              <a:cxn ang="0">
                <a:pos x="connsiteX2" y="connsiteY2"/>
              </a:cxn>
              <a:cxn ang="0">
                <a:pos x="connsiteX3" y="connsiteY3"/>
              </a:cxn>
            </a:cxnLst>
            <a:rect l="l" t="t" r="r" b="b"/>
            <a:pathLst>
              <a:path w="3488602" h="3433573">
                <a:moveTo>
                  <a:pt x="0" y="0"/>
                </a:moveTo>
                <a:lnTo>
                  <a:pt x="3488602" y="0"/>
                </a:lnTo>
                <a:lnTo>
                  <a:pt x="0" y="343357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Video 6">
            <a:hlinkClick r:id="" action="ppaction://media"/>
            <a:extLst>
              <a:ext uri="{FF2B5EF4-FFF2-40B4-BE49-F238E27FC236}">
                <a16:creationId xmlns:a16="http://schemas.microsoft.com/office/drawing/2014/main" id="{88A8B1D0-486C-DF84-0BCD-59B9C33D618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837682097"/>
      </p:ext>
    </p:extLst>
  </p:cSld>
  <p:clrMapOvr>
    <a:masterClrMapping/>
  </p:clrMapOvr>
  <mc:AlternateContent xmlns:mc="http://schemas.openxmlformats.org/markup-compatibility/2006">
    <mc:Choice xmlns:p14="http://schemas.microsoft.com/office/powerpoint/2010/main" Requires="p14">
      <p:transition spd="slow" p14:dur="2000" advTm="3284"/>
    </mc:Choice>
    <mc:Fallback>
      <p:transition spd="slow" advTm="3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E20A9A-0D70-4FA1-B9E1-02A2088B3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CD0DC-E8C6-07E1-B11F-28F12D10ACCA}"/>
              </a:ext>
            </a:extLst>
          </p:cNvPr>
          <p:cNvSpPr>
            <a:spLocks noGrp="1"/>
          </p:cNvSpPr>
          <p:nvPr>
            <p:ph type="title"/>
          </p:nvPr>
        </p:nvSpPr>
        <p:spPr>
          <a:xfrm>
            <a:off x="1077363" y="1597960"/>
            <a:ext cx="3258671" cy="3720352"/>
          </a:xfrm>
        </p:spPr>
        <p:txBody>
          <a:bodyPr anchor="b">
            <a:normAutofit/>
          </a:bodyPr>
          <a:lstStyle/>
          <a:p>
            <a:r>
              <a:rPr lang="en-US" sz="2800"/>
              <a:t>INTRODUCTION</a:t>
            </a:r>
          </a:p>
        </p:txBody>
      </p:sp>
      <p:sp>
        <p:nvSpPr>
          <p:cNvPr id="11" name="Oval 10">
            <a:extLst>
              <a:ext uri="{FF2B5EF4-FFF2-40B4-BE49-F238E27FC236}">
                <a16:creationId xmlns:a16="http://schemas.microsoft.com/office/drawing/2014/main" id="{80D571D0-7788-46DB-B80B-C1FE01755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7719" y="396694"/>
            <a:ext cx="6047068" cy="604706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891E3E9-93FF-CF66-AF29-BC00B283AF08}"/>
              </a:ext>
            </a:extLst>
          </p:cNvPr>
          <p:cNvGraphicFramePr>
            <a:graphicFrameLocks noGrp="1"/>
          </p:cNvGraphicFramePr>
          <p:nvPr>
            <p:ph idx="1"/>
            <p:extLst>
              <p:ext uri="{D42A27DB-BD31-4B8C-83A1-F6EECF244321}">
                <p14:modId xmlns:p14="http://schemas.microsoft.com/office/powerpoint/2010/main" val="568819153"/>
              </p:ext>
            </p:extLst>
          </p:nvPr>
        </p:nvGraphicFramePr>
        <p:xfrm>
          <a:off x="6078049" y="1113077"/>
          <a:ext cx="5186408" cy="4614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Video 7">
            <a:hlinkClick r:id="" action="ppaction://media"/>
            <a:extLst>
              <a:ext uri="{FF2B5EF4-FFF2-40B4-BE49-F238E27FC236}">
                <a16:creationId xmlns:a16="http://schemas.microsoft.com/office/drawing/2014/main" id="{D6FF1BF0-9415-CF2E-C59F-20B7321BE6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188524242"/>
      </p:ext>
    </p:extLst>
  </p:cSld>
  <p:clrMapOvr>
    <a:masterClrMapping/>
  </p:clrMapOvr>
  <mc:AlternateContent xmlns:mc="http://schemas.openxmlformats.org/markup-compatibility/2006">
    <mc:Choice xmlns:p14="http://schemas.microsoft.com/office/powerpoint/2010/main" Requires="p14">
      <p:transition spd="slow" p14:dur="2000" advTm="37405"/>
    </mc:Choice>
    <mc:Fallback>
      <p:transition spd="slow" advTm="37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02ADF-0EB3-7583-6F5D-A138DB0F5B4A}"/>
              </a:ext>
            </a:extLst>
          </p:cNvPr>
          <p:cNvSpPr>
            <a:spLocks noGrp="1"/>
          </p:cNvSpPr>
          <p:nvPr>
            <p:ph type="title"/>
          </p:nvPr>
        </p:nvSpPr>
        <p:spPr>
          <a:xfrm>
            <a:off x="1077362" y="447676"/>
            <a:ext cx="10037276" cy="885824"/>
          </a:xfrm>
        </p:spPr>
        <p:txBody>
          <a:bodyPr anchor="ctr">
            <a:normAutofit/>
          </a:bodyPr>
          <a:lstStyle/>
          <a:p>
            <a:pPr algn="ctr"/>
            <a:r>
              <a:rPr lang="en-US" sz="2800"/>
              <a:t>METHODOLOGY	</a:t>
            </a:r>
            <a:endParaRPr lang="en-US" sz="2800" dirty="0"/>
          </a:p>
        </p:txBody>
      </p:sp>
      <p:sp>
        <p:nvSpPr>
          <p:cNvPr id="16" name="Rectangle 12">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CC6453B1-3B84-158D-F206-D4002AF59E98}"/>
              </a:ext>
            </a:extLst>
          </p:cNvPr>
          <p:cNvGraphicFramePr>
            <a:graphicFrameLocks noGrp="1"/>
          </p:cNvGraphicFramePr>
          <p:nvPr>
            <p:ph idx="1"/>
            <p:extLst>
              <p:ext uri="{D42A27DB-BD31-4B8C-83A1-F6EECF244321}">
                <p14:modId xmlns:p14="http://schemas.microsoft.com/office/powerpoint/2010/main" val="638830897"/>
              </p:ext>
            </p:extLst>
          </p:nvPr>
        </p:nvGraphicFramePr>
        <p:xfrm>
          <a:off x="1077913" y="2809875"/>
          <a:ext cx="10036175" cy="3130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Video 6">
            <a:hlinkClick r:id="" action="ppaction://media"/>
            <a:extLst>
              <a:ext uri="{FF2B5EF4-FFF2-40B4-BE49-F238E27FC236}">
                <a16:creationId xmlns:a16="http://schemas.microsoft.com/office/drawing/2014/main" id="{8B84B081-0B06-D92F-A1EC-47835640E52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162348679"/>
      </p:ext>
    </p:extLst>
  </p:cSld>
  <p:clrMapOvr>
    <a:masterClrMapping/>
  </p:clrMapOvr>
  <mc:AlternateContent xmlns:mc="http://schemas.openxmlformats.org/markup-compatibility/2006">
    <mc:Choice xmlns:p14="http://schemas.microsoft.com/office/powerpoint/2010/main" Requires="p14">
      <p:transition spd="slow" p14:dur="2000" advTm="26596"/>
    </mc:Choice>
    <mc:Fallback>
      <p:transition spd="slow" advTm="26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58253-8749-FFED-5B1E-3AD2E61DA2EB}"/>
              </a:ext>
            </a:extLst>
          </p:cNvPr>
          <p:cNvSpPr>
            <a:spLocks noGrp="1"/>
          </p:cNvSpPr>
          <p:nvPr>
            <p:ph type="title"/>
          </p:nvPr>
        </p:nvSpPr>
        <p:spPr>
          <a:xfrm>
            <a:off x="1077364" y="720435"/>
            <a:ext cx="4140096" cy="1507375"/>
          </a:xfrm>
        </p:spPr>
        <p:txBody>
          <a:bodyPr>
            <a:normAutofit/>
          </a:bodyPr>
          <a:lstStyle/>
          <a:p>
            <a:r>
              <a:rPr lang="en-US" dirty="0"/>
              <a:t>DATA PREPROCESSING</a:t>
            </a:r>
          </a:p>
        </p:txBody>
      </p:sp>
      <p:sp>
        <p:nvSpPr>
          <p:cNvPr id="3" name="Content Placeholder 2">
            <a:extLst>
              <a:ext uri="{FF2B5EF4-FFF2-40B4-BE49-F238E27FC236}">
                <a16:creationId xmlns:a16="http://schemas.microsoft.com/office/drawing/2014/main" id="{D668D835-2EB5-3D98-E5F9-A4CE08608EAB}"/>
              </a:ext>
            </a:extLst>
          </p:cNvPr>
          <p:cNvSpPr>
            <a:spLocks noGrp="1"/>
          </p:cNvSpPr>
          <p:nvPr>
            <p:ph idx="1"/>
          </p:nvPr>
        </p:nvSpPr>
        <p:spPr>
          <a:xfrm>
            <a:off x="1077364" y="2427316"/>
            <a:ext cx="4140096" cy="3513514"/>
          </a:xfrm>
        </p:spPr>
        <p:txBody>
          <a:bodyPr>
            <a:normAutofit/>
          </a:bodyPr>
          <a:lstStyle/>
          <a:p>
            <a:pPr>
              <a:lnSpc>
                <a:spcPct val="110000"/>
              </a:lnSpc>
            </a:pPr>
            <a:r>
              <a:rPr lang="en-US" sz="1100" dirty="0"/>
              <a:t>Renamed columns to make them more intuitive and easier to work with.</a:t>
            </a:r>
          </a:p>
          <a:p>
            <a:pPr>
              <a:lnSpc>
                <a:spcPct val="110000"/>
              </a:lnSpc>
            </a:pPr>
            <a:r>
              <a:rPr lang="en-US" sz="1100" dirty="0"/>
              <a:t>Checked for missing or null values in both datasets.</a:t>
            </a:r>
          </a:p>
          <a:p>
            <a:pPr>
              <a:lnSpc>
                <a:spcPct val="110000"/>
              </a:lnSpc>
            </a:pPr>
            <a:r>
              <a:rPr lang="en-US" sz="1100" dirty="0"/>
              <a:t>Cleaned the data to remove any inconsistencies or errors.</a:t>
            </a:r>
          </a:p>
          <a:p>
            <a:pPr>
              <a:lnSpc>
                <a:spcPct val="110000"/>
              </a:lnSpc>
            </a:pPr>
            <a:r>
              <a:rPr lang="en-US" sz="1100" dirty="0"/>
              <a:t>Removed any duplicate or irrelevant features.</a:t>
            </a:r>
          </a:p>
          <a:p>
            <a:pPr>
              <a:lnSpc>
                <a:spcPct val="110000"/>
              </a:lnSpc>
            </a:pPr>
            <a:r>
              <a:rPr lang="en-US" sz="1100" dirty="0"/>
              <a:t>Used encoding techniques to convert categorical features to numerical features.</a:t>
            </a:r>
          </a:p>
          <a:p>
            <a:pPr>
              <a:lnSpc>
                <a:spcPct val="110000"/>
              </a:lnSpc>
            </a:pPr>
            <a:r>
              <a:rPr lang="en-US" sz="1100" dirty="0"/>
              <a:t>Scaled the data to make it suitable for machine learning algorithms.</a:t>
            </a:r>
          </a:p>
          <a:p>
            <a:pPr>
              <a:lnSpc>
                <a:spcPct val="110000"/>
              </a:lnSpc>
            </a:pPr>
            <a:r>
              <a:rPr lang="en-US" sz="1100" dirty="0"/>
              <a:t>Split the datasets into training and testing sets for model training and evaluation.</a:t>
            </a:r>
          </a:p>
        </p:txBody>
      </p:sp>
      <p:sp>
        <p:nvSpPr>
          <p:cNvPr id="12" name="Freeform: Shape 11">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atabase">
            <a:extLst>
              <a:ext uri="{FF2B5EF4-FFF2-40B4-BE49-F238E27FC236}">
                <a16:creationId xmlns:a16="http://schemas.microsoft.com/office/drawing/2014/main" id="{E37B3DB6-BC20-D7C9-5D7A-FF2A375432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6464" y="1034569"/>
            <a:ext cx="4788861" cy="4788861"/>
          </a:xfrm>
          <a:prstGeom prst="rect">
            <a:avLst/>
          </a:prstGeom>
        </p:spPr>
      </p:pic>
      <p:pic>
        <p:nvPicPr>
          <p:cNvPr id="8" name="Video 7">
            <a:hlinkClick r:id="" action="ppaction://media"/>
            <a:extLst>
              <a:ext uri="{FF2B5EF4-FFF2-40B4-BE49-F238E27FC236}">
                <a16:creationId xmlns:a16="http://schemas.microsoft.com/office/drawing/2014/main" id="{986C75D8-7EAF-D2AD-A1A3-1FB336D78D1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586637583"/>
      </p:ext>
    </p:extLst>
  </p:cSld>
  <p:clrMapOvr>
    <a:masterClrMapping/>
  </p:clrMapOvr>
  <mc:AlternateContent xmlns:mc="http://schemas.openxmlformats.org/markup-compatibility/2006">
    <mc:Choice xmlns:p14="http://schemas.microsoft.com/office/powerpoint/2010/main" Requires="p14">
      <p:transition spd="slow" p14:dur="2000" advTm="31430"/>
    </mc:Choice>
    <mc:Fallback>
      <p:transition spd="slow" advTm="31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1948C2-E4DD-4B0F-BD79-CB28ED230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797C3-0B2E-3664-9731-0AB6BD52D54C}"/>
              </a:ext>
            </a:extLst>
          </p:cNvPr>
          <p:cNvSpPr>
            <a:spLocks noGrp="1"/>
          </p:cNvSpPr>
          <p:nvPr>
            <p:ph type="title"/>
          </p:nvPr>
        </p:nvSpPr>
        <p:spPr>
          <a:xfrm>
            <a:off x="1077362" y="720435"/>
            <a:ext cx="6484670" cy="1507375"/>
          </a:xfrm>
        </p:spPr>
        <p:txBody>
          <a:bodyPr>
            <a:normAutofit/>
          </a:bodyPr>
          <a:lstStyle/>
          <a:p>
            <a:r>
              <a:rPr lang="en-US" dirty="0"/>
              <a:t>MODEL TRAINING </a:t>
            </a:r>
          </a:p>
        </p:txBody>
      </p:sp>
      <p:sp>
        <p:nvSpPr>
          <p:cNvPr id="3" name="Content Placeholder 2">
            <a:extLst>
              <a:ext uri="{FF2B5EF4-FFF2-40B4-BE49-F238E27FC236}">
                <a16:creationId xmlns:a16="http://schemas.microsoft.com/office/drawing/2014/main" id="{8AE2754B-151E-8CD9-A6AA-70ACB0E6AFD5}"/>
              </a:ext>
            </a:extLst>
          </p:cNvPr>
          <p:cNvSpPr>
            <a:spLocks noGrp="1"/>
          </p:cNvSpPr>
          <p:nvPr>
            <p:ph idx="1"/>
          </p:nvPr>
        </p:nvSpPr>
        <p:spPr>
          <a:xfrm>
            <a:off x="1077362" y="2434974"/>
            <a:ext cx="6484670" cy="3505855"/>
          </a:xfrm>
        </p:spPr>
        <p:txBody>
          <a:bodyPr>
            <a:normAutofit/>
          </a:bodyPr>
          <a:lstStyle/>
          <a:p>
            <a:pPr>
              <a:lnSpc>
                <a:spcPct val="110000"/>
              </a:lnSpc>
            </a:pPr>
            <a:r>
              <a:rPr lang="en-US" sz="1100"/>
              <a:t>On each dataset, we trained the Random Forest, </a:t>
            </a:r>
            <a:r>
              <a:rPr lang="en-US" sz="1100" err="1"/>
              <a:t>XGBoost</a:t>
            </a:r>
            <a:r>
              <a:rPr lang="en-US" sz="1100"/>
              <a:t>, and Lasso Regression machine learning models. These models were selected because of their widespread use and success in forecasting real estate values.</a:t>
            </a:r>
          </a:p>
          <a:p>
            <a:pPr>
              <a:lnSpc>
                <a:spcPct val="110000"/>
              </a:lnSpc>
            </a:pPr>
            <a:r>
              <a:rPr lang="en-US" sz="1100"/>
              <a:t>We utilized the caret package in R to carry out cross-validation hyperparameter tweaking for Random Forest and </a:t>
            </a:r>
            <a:r>
              <a:rPr lang="en-US" sz="1100" err="1"/>
              <a:t>XGBoost</a:t>
            </a:r>
            <a:r>
              <a:rPr lang="en-US" sz="1100"/>
              <a:t>. As a result, we were able to identify the ideal collection of hyperparameters for reducing the RMSE on the validation set.</a:t>
            </a:r>
          </a:p>
          <a:p>
            <a:pPr>
              <a:lnSpc>
                <a:spcPct val="110000"/>
              </a:lnSpc>
            </a:pPr>
            <a:r>
              <a:rPr lang="en-US" sz="1100"/>
              <a:t>In order to do cross-validation and fine-tune the regularization parameter (lambda) for Lasso Regression, we utilized the </a:t>
            </a:r>
            <a:r>
              <a:rPr lang="en-US" sz="1100" err="1"/>
              <a:t>glmnet</a:t>
            </a:r>
            <a:r>
              <a:rPr lang="en-US" sz="1100"/>
              <a:t> package in R. This assisted us in avoiding overfitting and enhancing the model's generalization capabilities.</a:t>
            </a:r>
          </a:p>
          <a:p>
            <a:pPr>
              <a:lnSpc>
                <a:spcPct val="110000"/>
              </a:lnSpc>
            </a:pPr>
            <a:r>
              <a:rPr lang="en-US" sz="1100"/>
              <a:t>Each model was trained on the training set using the caret train function, and its performance on the test set was assessed using the RMSE, MAE, and R2 metrics.</a:t>
            </a:r>
          </a:p>
          <a:p>
            <a:pPr>
              <a:lnSpc>
                <a:spcPct val="110000"/>
              </a:lnSpc>
            </a:pPr>
            <a:r>
              <a:rPr lang="en-US" sz="1100"/>
              <a:t>We repeated this process for both datasets to compare the performance of each model and determine which model performed the best.</a:t>
            </a:r>
          </a:p>
        </p:txBody>
      </p:sp>
      <p:sp>
        <p:nvSpPr>
          <p:cNvPr id="10" name="Rectangle 9">
            <a:extLst>
              <a:ext uri="{FF2B5EF4-FFF2-40B4-BE49-F238E27FC236}">
                <a16:creationId xmlns:a16="http://schemas.microsoft.com/office/drawing/2014/main" id="{53F28E32-1DC4-476E-A298-6C2066882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4696" y="0"/>
            <a:ext cx="3456507" cy="34361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34">
            <a:extLst>
              <a:ext uri="{FF2B5EF4-FFF2-40B4-BE49-F238E27FC236}">
                <a16:creationId xmlns:a16="http://schemas.microsoft.com/office/drawing/2014/main" id="{59AD7FA5-98A4-4D87-9F03-9F3E6B19B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43880" y="-11926"/>
            <a:ext cx="3428987" cy="3467355"/>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7B624B2-894D-4F7A-B2F3-393D6564D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4696" y="3434976"/>
            <a:ext cx="3467300" cy="34289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2735368-17CD-48E3-B886-DF9A79A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24696" y="3434976"/>
            <a:ext cx="3467303" cy="1725519"/>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B131CD95-4390-46E7-8713-223CE3CAD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24696" y="5160552"/>
            <a:ext cx="3467303" cy="1690189"/>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20" name="Video 19">
            <a:hlinkClick r:id="" action="ppaction://media"/>
            <a:extLst>
              <a:ext uri="{FF2B5EF4-FFF2-40B4-BE49-F238E27FC236}">
                <a16:creationId xmlns:a16="http://schemas.microsoft.com/office/drawing/2014/main" id="{935621AF-4340-EBB2-E5D4-D88A418B3A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089173251"/>
      </p:ext>
    </p:extLst>
  </p:cSld>
  <p:clrMapOvr>
    <a:masterClrMapping/>
  </p:clrMapOvr>
  <mc:AlternateContent xmlns:mc="http://schemas.openxmlformats.org/markup-compatibility/2006">
    <mc:Choice xmlns:p14="http://schemas.microsoft.com/office/powerpoint/2010/main" Requires="p14">
      <p:transition spd="slow" p14:dur="2000" advTm="22898"/>
    </mc:Choice>
    <mc:Fallback>
      <p:transition spd="slow" advTm="22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3FB16-349B-68C4-4308-ADA9BD49A68D}"/>
              </a:ext>
            </a:extLst>
          </p:cNvPr>
          <p:cNvSpPr>
            <a:spLocks noGrp="1"/>
          </p:cNvSpPr>
          <p:nvPr>
            <p:ph type="title"/>
          </p:nvPr>
        </p:nvSpPr>
        <p:spPr>
          <a:xfrm>
            <a:off x="1077362" y="720435"/>
            <a:ext cx="4855352" cy="1507375"/>
          </a:xfrm>
        </p:spPr>
        <p:txBody>
          <a:bodyPr>
            <a:normAutofit/>
          </a:bodyPr>
          <a:lstStyle/>
          <a:p>
            <a:pPr lvl="0"/>
            <a:r>
              <a:rPr lang="en-US" dirty="0"/>
              <a:t>MODEL EVALUATION</a:t>
            </a:r>
          </a:p>
        </p:txBody>
      </p:sp>
      <p:sp>
        <p:nvSpPr>
          <p:cNvPr id="23" name="Content Placeholder 2">
            <a:extLst>
              <a:ext uri="{FF2B5EF4-FFF2-40B4-BE49-F238E27FC236}">
                <a16:creationId xmlns:a16="http://schemas.microsoft.com/office/drawing/2014/main" id="{AF4A2D8F-D15C-6827-27E6-ADE31FF62DD9}"/>
              </a:ext>
            </a:extLst>
          </p:cNvPr>
          <p:cNvSpPr>
            <a:spLocks noGrp="1"/>
          </p:cNvSpPr>
          <p:nvPr>
            <p:ph idx="1"/>
          </p:nvPr>
        </p:nvSpPr>
        <p:spPr>
          <a:xfrm>
            <a:off x="1077361" y="2427316"/>
            <a:ext cx="5840273" cy="4430684"/>
          </a:xfrm>
        </p:spPr>
        <p:txBody>
          <a:bodyPr>
            <a:normAutofit fontScale="85000" lnSpcReduction="20000"/>
          </a:bodyPr>
          <a:lstStyle/>
          <a:p>
            <a:pPr>
              <a:lnSpc>
                <a:spcPct val="110000"/>
              </a:lnSpc>
              <a:buFont typeface="Wingdings" panose="05000000000000000000" pitchFamily="2" charset="2"/>
              <a:buChar char="v"/>
            </a:pPr>
            <a:r>
              <a:rPr lang="en-US" sz="900" dirty="0"/>
              <a:t>Model Performance on Dataset 1:</a:t>
            </a:r>
          </a:p>
          <a:p>
            <a:pPr>
              <a:lnSpc>
                <a:spcPct val="110000"/>
              </a:lnSpc>
            </a:pPr>
            <a:r>
              <a:rPr lang="en-US" sz="900" dirty="0"/>
              <a:t>Random Forest had the best performance with an RMSE of 5.45 and an R2 value of 0.83.</a:t>
            </a:r>
          </a:p>
          <a:p>
            <a:pPr>
              <a:lnSpc>
                <a:spcPct val="110000"/>
              </a:lnSpc>
            </a:pPr>
            <a:r>
              <a:rPr lang="en-US" sz="900" dirty="0" err="1"/>
              <a:t>XGBoost</a:t>
            </a:r>
            <a:r>
              <a:rPr lang="en-US" sz="900" dirty="0"/>
              <a:t> had an RMSE of 6.56 and an R2 value of 0.75.</a:t>
            </a:r>
          </a:p>
          <a:p>
            <a:pPr>
              <a:lnSpc>
                <a:spcPct val="110000"/>
              </a:lnSpc>
            </a:pPr>
            <a:r>
              <a:rPr lang="en-US" sz="900" dirty="0"/>
              <a:t>Lasso Regression had the worst performance with an RMSE of 7.83 and an R2 value of 0.64.</a:t>
            </a:r>
          </a:p>
          <a:p>
            <a:pPr>
              <a:lnSpc>
                <a:spcPct val="110000"/>
              </a:lnSpc>
              <a:buFont typeface="Wingdings" panose="05000000000000000000" pitchFamily="2" charset="2"/>
              <a:buChar char="v"/>
            </a:pPr>
            <a:r>
              <a:rPr lang="en-US" sz="900" dirty="0"/>
              <a:t>Model Performance on Dataset 2:</a:t>
            </a:r>
          </a:p>
          <a:p>
            <a:pPr>
              <a:lnSpc>
                <a:spcPct val="110000"/>
              </a:lnSpc>
            </a:pPr>
            <a:r>
              <a:rPr lang="en-US" sz="900" dirty="0" err="1"/>
              <a:t>XGBoost</a:t>
            </a:r>
            <a:r>
              <a:rPr lang="en-US" sz="900" dirty="0"/>
              <a:t> had the best performance with an RMSE of 9503.6 and an R2 value of 0.999.</a:t>
            </a:r>
          </a:p>
          <a:p>
            <a:pPr>
              <a:lnSpc>
                <a:spcPct val="110000"/>
              </a:lnSpc>
            </a:pPr>
            <a:r>
              <a:rPr lang="en-US" sz="900" dirty="0"/>
              <a:t>Random Forest had an RMSE of 2.75e+05 and an R2 value of 0.47.</a:t>
            </a:r>
          </a:p>
          <a:p>
            <a:pPr>
              <a:lnSpc>
                <a:spcPct val="110000"/>
              </a:lnSpc>
            </a:pPr>
            <a:r>
              <a:rPr lang="en-US" sz="900" dirty="0"/>
              <a:t>Lasso Regression had the worst performance with an RMSE of 3.93e+10 and an R2 value of 0.998.</a:t>
            </a:r>
          </a:p>
          <a:p>
            <a:pPr>
              <a:lnSpc>
                <a:spcPct val="110000"/>
              </a:lnSpc>
              <a:buFont typeface="Wingdings" panose="05000000000000000000" pitchFamily="2" charset="2"/>
              <a:buChar char="v"/>
            </a:pPr>
            <a:r>
              <a:rPr lang="en-US" sz="900" dirty="0"/>
              <a:t>Comparison of Models:</a:t>
            </a:r>
          </a:p>
          <a:p>
            <a:pPr>
              <a:lnSpc>
                <a:spcPct val="110000"/>
              </a:lnSpc>
            </a:pPr>
            <a:r>
              <a:rPr lang="en-US" sz="900" dirty="0"/>
              <a:t>Random Forest and </a:t>
            </a:r>
            <a:r>
              <a:rPr lang="en-US" sz="900" dirty="0" err="1"/>
              <a:t>XGBoost</a:t>
            </a:r>
            <a:r>
              <a:rPr lang="en-US" sz="900" dirty="0"/>
              <a:t> performed well on both datasets, while Lasso Regression had mixed results.</a:t>
            </a:r>
          </a:p>
          <a:p>
            <a:pPr>
              <a:lnSpc>
                <a:spcPct val="110000"/>
              </a:lnSpc>
            </a:pPr>
            <a:r>
              <a:rPr lang="en-US" sz="900" dirty="0" err="1"/>
              <a:t>XGBoost</a:t>
            </a:r>
            <a:r>
              <a:rPr lang="en-US" sz="900" dirty="0"/>
              <a:t> had the best performance on Dataset 2, while Random Forest had the best performance on Dataset 1.</a:t>
            </a:r>
          </a:p>
          <a:p>
            <a:pPr>
              <a:lnSpc>
                <a:spcPct val="110000"/>
              </a:lnSpc>
            </a:pPr>
            <a:r>
              <a:rPr lang="en-US" sz="900" dirty="0"/>
              <a:t>RMSE and R2 values varied greatly between models and datasets, highlighting the importance of careful selection and evaluation of models.</a:t>
            </a:r>
          </a:p>
          <a:p>
            <a:pPr>
              <a:lnSpc>
                <a:spcPct val="110000"/>
              </a:lnSpc>
              <a:buFont typeface="Wingdings" panose="05000000000000000000" pitchFamily="2" charset="2"/>
              <a:buChar char="v"/>
            </a:pPr>
            <a:r>
              <a:rPr lang="en-US" sz="900" dirty="0"/>
              <a:t>The models used in this project can be further optimized with more advanced techniques such as ensemble methods or deep learning.</a:t>
            </a:r>
          </a:p>
          <a:p>
            <a:pPr>
              <a:lnSpc>
                <a:spcPct val="110000"/>
              </a:lnSpc>
              <a:buFont typeface="Wingdings" panose="05000000000000000000" pitchFamily="2" charset="2"/>
              <a:buChar char="v"/>
            </a:pPr>
            <a:r>
              <a:rPr lang="en-US" sz="900" dirty="0"/>
              <a:t>Additional features and data sources can be incorporated to improve the accuracy of the predictions.</a:t>
            </a:r>
          </a:p>
          <a:p>
            <a:pPr>
              <a:lnSpc>
                <a:spcPct val="110000"/>
              </a:lnSpc>
              <a:buFont typeface="Wingdings" panose="05000000000000000000" pitchFamily="2" charset="2"/>
              <a:buChar char="v"/>
            </a:pPr>
            <a:r>
              <a:rPr lang="en-US" sz="900" dirty="0"/>
              <a:t>Further research can explore the potential applications of real estate price prediction in areas such as urban planning, investment, and risk management.</a:t>
            </a:r>
          </a:p>
          <a:p>
            <a:pPr>
              <a:lnSpc>
                <a:spcPct val="110000"/>
              </a:lnSpc>
            </a:pPr>
            <a:endParaRPr lang="en-US" sz="500" dirty="0"/>
          </a:p>
          <a:p>
            <a:pPr marL="0" indent="0">
              <a:lnSpc>
                <a:spcPct val="110000"/>
              </a:lnSpc>
              <a:buNone/>
            </a:pPr>
            <a:endParaRPr lang="en-US" sz="500" dirty="0"/>
          </a:p>
          <a:p>
            <a:pPr marL="0" indent="0">
              <a:lnSpc>
                <a:spcPct val="110000"/>
              </a:lnSpc>
              <a:buNone/>
            </a:pPr>
            <a:r>
              <a:rPr lang="en-US" sz="500" dirty="0"/>
              <a:t>                </a:t>
            </a:r>
          </a:p>
        </p:txBody>
      </p:sp>
      <p:sp>
        <p:nvSpPr>
          <p:cNvPr id="24"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4" descr="Graph">
            <a:extLst>
              <a:ext uri="{FF2B5EF4-FFF2-40B4-BE49-F238E27FC236}">
                <a16:creationId xmlns:a16="http://schemas.microsoft.com/office/drawing/2014/main" id="{3ECCA41F-2C0E-CCEF-D143-40CA22DCA2F2}"/>
              </a:ext>
            </a:extLst>
          </p:cNvPr>
          <p:cNvPicPr>
            <a:picLocks noChangeAspect="1"/>
          </p:cNvPicPr>
          <p:nvPr/>
        </p:nvPicPr>
        <p:blipFill rotWithShape="1">
          <a:blip r:embed="rId4"/>
          <a:srcRect l="20576" r="31843"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pic>
        <p:nvPicPr>
          <p:cNvPr id="12" name="Video 11">
            <a:hlinkClick r:id="" action="ppaction://media"/>
            <a:extLst>
              <a:ext uri="{FF2B5EF4-FFF2-40B4-BE49-F238E27FC236}">
                <a16:creationId xmlns:a16="http://schemas.microsoft.com/office/drawing/2014/main" id="{5F76F8CE-C2CE-63E4-AC9F-8585A063C62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745066819"/>
      </p:ext>
    </p:extLst>
  </p:cSld>
  <p:clrMapOvr>
    <a:masterClrMapping/>
  </p:clrMapOvr>
  <mc:AlternateContent xmlns:mc="http://schemas.openxmlformats.org/markup-compatibility/2006">
    <mc:Choice xmlns:p14="http://schemas.microsoft.com/office/powerpoint/2010/main" Requires="p14">
      <p:transition spd="slow" p14:dur="2000" advTm="29663"/>
    </mc:Choice>
    <mc:Fallback>
      <p:transition spd="slow" advTm="29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7DD40-4D04-FE2D-D9CB-C1CD2058FB9B}"/>
              </a:ext>
            </a:extLst>
          </p:cNvPr>
          <p:cNvSpPr>
            <a:spLocks noGrp="1"/>
          </p:cNvSpPr>
          <p:nvPr>
            <p:ph type="title"/>
          </p:nvPr>
        </p:nvSpPr>
        <p:spPr>
          <a:xfrm>
            <a:off x="1077362" y="720435"/>
            <a:ext cx="4855352" cy="1507375"/>
          </a:xfrm>
        </p:spPr>
        <p:txBody>
          <a:bodyPr>
            <a:normAutofit/>
          </a:bodyPr>
          <a:lstStyle/>
          <a:p>
            <a:r>
              <a:rPr lang="en-US"/>
              <a:t>FEATURE IMPORTANCE ANALYSIS</a:t>
            </a:r>
          </a:p>
        </p:txBody>
      </p:sp>
      <p:sp>
        <p:nvSpPr>
          <p:cNvPr id="3" name="Content Placeholder 2">
            <a:extLst>
              <a:ext uri="{FF2B5EF4-FFF2-40B4-BE49-F238E27FC236}">
                <a16:creationId xmlns:a16="http://schemas.microsoft.com/office/drawing/2014/main" id="{DD6F053A-8575-D10A-9B82-D5DD5CC6A67D}"/>
              </a:ext>
            </a:extLst>
          </p:cNvPr>
          <p:cNvSpPr>
            <a:spLocks noGrp="1"/>
          </p:cNvSpPr>
          <p:nvPr>
            <p:ph idx="1"/>
          </p:nvPr>
        </p:nvSpPr>
        <p:spPr>
          <a:xfrm>
            <a:off x="1077362" y="2427316"/>
            <a:ext cx="4855352" cy="3513514"/>
          </a:xfrm>
        </p:spPr>
        <p:txBody>
          <a:bodyPr>
            <a:normAutofit/>
          </a:bodyPr>
          <a:lstStyle/>
          <a:p>
            <a:pPr>
              <a:lnSpc>
                <a:spcPct val="110000"/>
              </a:lnSpc>
            </a:pPr>
            <a:r>
              <a:rPr lang="en-US" sz="900" dirty="0"/>
              <a:t>The distance to the closest MRT station was determined to be the most significant feature on Dataset 1 by the Random Forest and </a:t>
            </a:r>
            <a:r>
              <a:rPr lang="en-US" sz="900" dirty="0" err="1"/>
              <a:t>XGBoost</a:t>
            </a:r>
            <a:r>
              <a:rPr lang="en-US" sz="900" dirty="0"/>
              <a:t> models. The </a:t>
            </a:r>
            <a:r>
              <a:rPr lang="en-US" sz="900" dirty="0" err="1"/>
              <a:t>IncNodePurity</a:t>
            </a:r>
            <a:r>
              <a:rPr lang="en-US" sz="900" dirty="0"/>
              <a:t> value for the distance to the closest MRT station for the Random Forest model was 18,976.454, while the gain value for the </a:t>
            </a:r>
            <a:r>
              <a:rPr lang="en-US" sz="900" dirty="0" err="1"/>
              <a:t>XGBoost</a:t>
            </a:r>
            <a:r>
              <a:rPr lang="en-US" sz="900" dirty="0"/>
              <a:t> model was the highest at 0.673. Additionally identified as crucial components in both models were the latitude and house age. The latitude and number of convenience stores, however, were recognized as the most crucial characteristics using the Lasso Regression model.</a:t>
            </a:r>
          </a:p>
          <a:p>
            <a:pPr>
              <a:lnSpc>
                <a:spcPct val="110000"/>
              </a:lnSpc>
            </a:pPr>
            <a:r>
              <a:rPr lang="en-US" sz="900" dirty="0"/>
              <a:t>On Dataset 2, </a:t>
            </a:r>
            <a:r>
              <a:rPr lang="en-US" sz="900" dirty="0" err="1"/>
              <a:t>sqft_living</a:t>
            </a:r>
            <a:r>
              <a:rPr lang="en-US" sz="900" dirty="0"/>
              <a:t> was determined to be the most significant feature by both the Random Forest and </a:t>
            </a:r>
            <a:r>
              <a:rPr lang="en-US" sz="900" dirty="0" err="1"/>
              <a:t>XGBoost</a:t>
            </a:r>
            <a:r>
              <a:rPr lang="en-US" sz="900" dirty="0"/>
              <a:t> models. </a:t>
            </a:r>
            <a:r>
              <a:rPr lang="en-US" sz="900" dirty="0" err="1"/>
              <a:t>Sqft_living</a:t>
            </a:r>
            <a:r>
              <a:rPr lang="en-US" sz="900" dirty="0"/>
              <a:t> had an </a:t>
            </a:r>
            <a:r>
              <a:rPr lang="en-US" sz="900" dirty="0" err="1"/>
              <a:t>IncNodePurity</a:t>
            </a:r>
            <a:r>
              <a:rPr lang="en-US" sz="900" dirty="0"/>
              <a:t> score of 2.991946e+14 for the Random Forest model and the greatest gain value of 9.999390e-01 for the </a:t>
            </a:r>
            <a:r>
              <a:rPr lang="en-US" sz="900" dirty="0" err="1"/>
              <a:t>XGBoost</a:t>
            </a:r>
            <a:r>
              <a:rPr lang="en-US" sz="900" dirty="0"/>
              <a:t> model. Other crucial characteristics included </a:t>
            </a:r>
            <a:r>
              <a:rPr lang="en-US" sz="900" dirty="0" err="1"/>
              <a:t>sqft_above</a:t>
            </a:r>
            <a:r>
              <a:rPr lang="en-US" sz="900" dirty="0"/>
              <a:t>, bathrooms, and the number of bedrooms. The top two characteristics in the Lasso Regression model were bedrooms and beachfront, which had a somewhat different collection of significant factors.</a:t>
            </a:r>
          </a:p>
          <a:p>
            <a:pPr>
              <a:lnSpc>
                <a:spcPct val="110000"/>
              </a:lnSpc>
            </a:pPr>
            <a:r>
              <a:rPr lang="en-US" sz="900" dirty="0"/>
              <a:t>These results highlight the importance of selecting the appropriate machine learning model for a given dataset and the potential variability of feature importance depending on the model and dataset used. It is also important to note that different models may have different assumptions and biases, which can affect their ability to accurately predict real estate prices. Therefore, it is essential to carefully evaluate the performance of each model and interpret the results in the context of the problem at hand.</a:t>
            </a:r>
          </a:p>
        </p:txBody>
      </p:sp>
      <p:sp>
        <p:nvSpPr>
          <p:cNvPr id="24" name="Freeform: Shape 23">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White puzzle with one red piece">
            <a:extLst>
              <a:ext uri="{FF2B5EF4-FFF2-40B4-BE49-F238E27FC236}">
                <a16:creationId xmlns:a16="http://schemas.microsoft.com/office/drawing/2014/main" id="{3B6BA74E-0C4C-E801-8362-74F037952058}"/>
              </a:ext>
            </a:extLst>
          </p:cNvPr>
          <p:cNvPicPr>
            <a:picLocks noChangeAspect="1"/>
          </p:cNvPicPr>
          <p:nvPr/>
        </p:nvPicPr>
        <p:blipFill rotWithShape="1">
          <a:blip r:embed="rId4"/>
          <a:srcRect l="29370" r="27806"/>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pic>
        <p:nvPicPr>
          <p:cNvPr id="12" name="Video 11">
            <a:hlinkClick r:id="" action="ppaction://media"/>
            <a:extLst>
              <a:ext uri="{FF2B5EF4-FFF2-40B4-BE49-F238E27FC236}">
                <a16:creationId xmlns:a16="http://schemas.microsoft.com/office/drawing/2014/main" id="{A7E64C24-115D-72EA-B18A-4CD842AA97B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089934119"/>
      </p:ext>
    </p:extLst>
  </p:cSld>
  <p:clrMapOvr>
    <a:masterClrMapping/>
  </p:clrMapOvr>
  <mc:AlternateContent xmlns:mc="http://schemas.openxmlformats.org/markup-compatibility/2006">
    <mc:Choice xmlns:p14="http://schemas.microsoft.com/office/powerpoint/2010/main" Requires="p14">
      <p:transition spd="slow" p14:dur="2000" advTm="29830"/>
    </mc:Choice>
    <mc:Fallback>
      <p:transition spd="slow" advTm="29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A3AE-3B91-240C-2DD1-0BA6FCEA99BD}"/>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957CB3C6-1659-B886-A7C5-712787A41443}"/>
              </a:ext>
            </a:extLst>
          </p:cNvPr>
          <p:cNvSpPr>
            <a:spLocks noGrp="1"/>
          </p:cNvSpPr>
          <p:nvPr>
            <p:ph idx="1"/>
          </p:nvPr>
        </p:nvSpPr>
        <p:spPr/>
        <p:txBody>
          <a:bodyPr/>
          <a:lstStyle/>
          <a:p>
            <a:r>
              <a:rPr lang="en-US" dirty="0"/>
              <a:t>Model Performance</a:t>
            </a:r>
          </a:p>
          <a:p>
            <a:pPr marL="0" indent="0">
              <a:buNone/>
            </a:pPr>
            <a:endParaRPr lang="en-US" dirty="0"/>
          </a:p>
        </p:txBody>
      </p:sp>
      <p:graphicFrame>
        <p:nvGraphicFramePr>
          <p:cNvPr id="12" name="Table 12">
            <a:extLst>
              <a:ext uri="{FF2B5EF4-FFF2-40B4-BE49-F238E27FC236}">
                <a16:creationId xmlns:a16="http://schemas.microsoft.com/office/drawing/2014/main" id="{6EF3D86B-04A7-EFCC-1858-73DB27709996}"/>
              </a:ext>
            </a:extLst>
          </p:cNvPr>
          <p:cNvGraphicFramePr>
            <a:graphicFrameLocks noGrp="1"/>
          </p:cNvGraphicFramePr>
          <p:nvPr>
            <p:extLst>
              <p:ext uri="{D42A27DB-BD31-4B8C-83A1-F6EECF244321}">
                <p14:modId xmlns:p14="http://schemas.microsoft.com/office/powerpoint/2010/main" val="815805676"/>
              </p:ext>
            </p:extLst>
          </p:nvPr>
        </p:nvGraphicFramePr>
        <p:xfrm>
          <a:off x="4629630" y="1033177"/>
          <a:ext cx="5825811" cy="4314858"/>
        </p:xfrm>
        <a:graphic>
          <a:graphicData uri="http://schemas.openxmlformats.org/drawingml/2006/table">
            <a:tbl>
              <a:tblPr firstRow="1" bandRow="1">
                <a:tableStyleId>{5C22544A-7EE6-4342-B048-85BDC9FD1C3A}</a:tableStyleId>
              </a:tblPr>
              <a:tblGrid>
                <a:gridCol w="1139286">
                  <a:extLst>
                    <a:ext uri="{9D8B030D-6E8A-4147-A177-3AD203B41FA5}">
                      <a16:colId xmlns:a16="http://schemas.microsoft.com/office/drawing/2014/main" val="1362257600"/>
                    </a:ext>
                  </a:extLst>
                </a:gridCol>
                <a:gridCol w="1160084">
                  <a:extLst>
                    <a:ext uri="{9D8B030D-6E8A-4147-A177-3AD203B41FA5}">
                      <a16:colId xmlns:a16="http://schemas.microsoft.com/office/drawing/2014/main" val="620721786"/>
                    </a:ext>
                  </a:extLst>
                </a:gridCol>
                <a:gridCol w="1183179">
                  <a:extLst>
                    <a:ext uri="{9D8B030D-6E8A-4147-A177-3AD203B41FA5}">
                      <a16:colId xmlns:a16="http://schemas.microsoft.com/office/drawing/2014/main" val="2747503309"/>
                    </a:ext>
                  </a:extLst>
                </a:gridCol>
                <a:gridCol w="1171631">
                  <a:extLst>
                    <a:ext uri="{9D8B030D-6E8A-4147-A177-3AD203B41FA5}">
                      <a16:colId xmlns:a16="http://schemas.microsoft.com/office/drawing/2014/main" val="883577782"/>
                    </a:ext>
                  </a:extLst>
                </a:gridCol>
                <a:gridCol w="1171631">
                  <a:extLst>
                    <a:ext uri="{9D8B030D-6E8A-4147-A177-3AD203B41FA5}">
                      <a16:colId xmlns:a16="http://schemas.microsoft.com/office/drawing/2014/main" val="1557602228"/>
                    </a:ext>
                  </a:extLst>
                </a:gridCol>
              </a:tblGrid>
              <a:tr h="329781">
                <a:tc>
                  <a:txBody>
                    <a:bodyPr/>
                    <a:lstStyle/>
                    <a:p>
                      <a:pPr fontAlgn="b"/>
                      <a:r>
                        <a:rPr lang="en-US" sz="900" b="1" dirty="0">
                          <a:effectLst/>
                        </a:rPr>
                        <a:t>Dataset</a:t>
                      </a:r>
                    </a:p>
                  </a:txBody>
                  <a:tcPr anchor="b"/>
                </a:tc>
                <a:tc>
                  <a:txBody>
                    <a:bodyPr/>
                    <a:lstStyle/>
                    <a:p>
                      <a:pPr fontAlgn="b"/>
                      <a:r>
                        <a:rPr lang="en-US" sz="900" b="1" dirty="0">
                          <a:effectLst/>
                        </a:rPr>
                        <a:t>Model</a:t>
                      </a:r>
                    </a:p>
                  </a:txBody>
                  <a:tcPr anchor="b"/>
                </a:tc>
                <a:tc>
                  <a:txBody>
                    <a:bodyPr/>
                    <a:lstStyle/>
                    <a:p>
                      <a:pPr fontAlgn="b"/>
                      <a:r>
                        <a:rPr lang="en-US" sz="900" b="1">
                          <a:effectLst/>
                        </a:rPr>
                        <a:t>RMSE</a:t>
                      </a:r>
                    </a:p>
                  </a:txBody>
                  <a:tcPr anchor="b"/>
                </a:tc>
                <a:tc>
                  <a:txBody>
                    <a:bodyPr/>
                    <a:lstStyle/>
                    <a:p>
                      <a:pPr fontAlgn="b"/>
                      <a:r>
                        <a:rPr lang="en-US" sz="900" b="1">
                          <a:effectLst/>
                        </a:rPr>
                        <a:t>MAE</a:t>
                      </a:r>
                    </a:p>
                  </a:txBody>
                  <a:tcPr anchor="b"/>
                </a:tc>
                <a:tc>
                  <a:txBody>
                    <a:bodyPr/>
                    <a:lstStyle/>
                    <a:p>
                      <a:pPr fontAlgn="b"/>
                      <a:r>
                        <a:rPr lang="en-US" sz="900" b="1" dirty="0">
                          <a:effectLst/>
                        </a:rPr>
                        <a:t>R2</a:t>
                      </a:r>
                    </a:p>
                  </a:txBody>
                  <a:tcPr anchor="b"/>
                </a:tc>
                <a:extLst>
                  <a:ext uri="{0D108BD9-81ED-4DB2-BD59-A6C34878D82A}">
                    <a16:rowId xmlns:a16="http://schemas.microsoft.com/office/drawing/2014/main" val="3433877818"/>
                  </a:ext>
                </a:extLst>
              </a:tr>
              <a:tr h="577116">
                <a:tc>
                  <a:txBody>
                    <a:bodyPr/>
                    <a:lstStyle/>
                    <a:p>
                      <a:pPr fontAlgn="base"/>
                      <a:r>
                        <a:rPr lang="en-US" sz="900" dirty="0">
                          <a:effectLst/>
                        </a:rPr>
                        <a:t>1</a:t>
                      </a:r>
                    </a:p>
                  </a:txBody>
                  <a:tcPr anchor="ctr"/>
                </a:tc>
                <a:tc>
                  <a:txBody>
                    <a:bodyPr/>
                    <a:lstStyle/>
                    <a:p>
                      <a:pPr fontAlgn="base"/>
                      <a:r>
                        <a:rPr lang="en-US" sz="900" dirty="0">
                          <a:effectLst/>
                        </a:rPr>
                        <a:t>Random Forest</a:t>
                      </a:r>
                    </a:p>
                  </a:txBody>
                  <a:tcPr anchor="ctr"/>
                </a:tc>
                <a:tc>
                  <a:txBody>
                    <a:bodyPr/>
                    <a:lstStyle/>
                    <a:p>
                      <a:pPr marL="0" marR="0">
                        <a:lnSpc>
                          <a:spcPct val="107000"/>
                        </a:lnSpc>
                        <a:spcBef>
                          <a:spcPts val="0"/>
                        </a:spcBef>
                        <a:spcAft>
                          <a:spcPts val="800"/>
                        </a:spcAft>
                      </a:pPr>
                      <a:r>
                        <a:rPr lang="en-US" sz="1600" b="0" kern="100" dirty="0">
                          <a:effectLst/>
                        </a:rPr>
                        <a:t>5.45</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dirty="0">
                          <a:effectLst/>
                        </a:rPr>
                        <a:t>4.04</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a:effectLst/>
                        </a:rPr>
                        <a:t>0.833</a:t>
                      </a:r>
                      <a:endParaRPr lang="en-US" sz="11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9433614"/>
                  </a:ext>
                </a:extLst>
              </a:tr>
              <a:tr h="577116">
                <a:tc>
                  <a:txBody>
                    <a:bodyPr/>
                    <a:lstStyle/>
                    <a:p>
                      <a:pPr fontAlgn="base"/>
                      <a:r>
                        <a:rPr lang="en-US" sz="900">
                          <a:effectLst/>
                        </a:rPr>
                        <a:t>1</a:t>
                      </a:r>
                    </a:p>
                  </a:txBody>
                  <a:tcPr anchor="ctr"/>
                </a:tc>
                <a:tc>
                  <a:txBody>
                    <a:bodyPr/>
                    <a:lstStyle/>
                    <a:p>
                      <a:pPr fontAlgn="base"/>
                      <a:r>
                        <a:rPr lang="en-US" sz="900" dirty="0" err="1">
                          <a:effectLst/>
                        </a:rPr>
                        <a:t>XGBoost</a:t>
                      </a:r>
                      <a:endParaRPr lang="en-US" sz="900" dirty="0">
                        <a:effectLst/>
                      </a:endParaRPr>
                    </a:p>
                  </a:txBody>
                  <a:tcPr anchor="ctr"/>
                </a:tc>
                <a:tc>
                  <a:txBody>
                    <a:bodyPr/>
                    <a:lstStyle/>
                    <a:p>
                      <a:pPr marL="0" marR="0">
                        <a:lnSpc>
                          <a:spcPct val="107000"/>
                        </a:lnSpc>
                        <a:spcBef>
                          <a:spcPts val="0"/>
                        </a:spcBef>
                        <a:spcAft>
                          <a:spcPts val="800"/>
                        </a:spcAft>
                      </a:pPr>
                      <a:r>
                        <a:rPr lang="en-US" sz="1600" b="0" kern="100">
                          <a:effectLst/>
                        </a:rPr>
                        <a:t>6.56</a:t>
                      </a:r>
                      <a:endParaRPr lang="en-US" sz="11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dirty="0">
                          <a:effectLst/>
                        </a:rPr>
                        <a:t>5.10</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a:effectLst/>
                        </a:rPr>
                        <a:t>0.752</a:t>
                      </a:r>
                      <a:endParaRPr lang="en-US" sz="11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1487724"/>
                  </a:ext>
                </a:extLst>
              </a:tr>
              <a:tr h="824451">
                <a:tc>
                  <a:txBody>
                    <a:bodyPr/>
                    <a:lstStyle/>
                    <a:p>
                      <a:pPr fontAlgn="base"/>
                      <a:r>
                        <a:rPr lang="en-US" sz="900">
                          <a:effectLst/>
                        </a:rPr>
                        <a:t>1</a:t>
                      </a:r>
                    </a:p>
                  </a:txBody>
                  <a:tcPr anchor="ctr"/>
                </a:tc>
                <a:tc>
                  <a:txBody>
                    <a:bodyPr/>
                    <a:lstStyle/>
                    <a:p>
                      <a:pPr fontAlgn="base"/>
                      <a:r>
                        <a:rPr lang="en-US" sz="900">
                          <a:effectLst/>
                        </a:rPr>
                        <a:t>Lasso Regression</a:t>
                      </a:r>
                    </a:p>
                  </a:txBody>
                  <a:tcPr anchor="ctr"/>
                </a:tc>
                <a:tc>
                  <a:txBody>
                    <a:bodyPr/>
                    <a:lstStyle/>
                    <a:p>
                      <a:pPr marL="0" marR="0">
                        <a:lnSpc>
                          <a:spcPct val="107000"/>
                        </a:lnSpc>
                        <a:spcBef>
                          <a:spcPts val="0"/>
                        </a:spcBef>
                        <a:spcAft>
                          <a:spcPts val="800"/>
                        </a:spcAft>
                      </a:pPr>
                      <a:r>
                        <a:rPr lang="en-US" sz="1600" b="0" kern="100" dirty="0">
                          <a:effectLst/>
                        </a:rPr>
                        <a:t>7.83</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dirty="0">
                          <a:effectLst/>
                        </a:rPr>
                        <a:t>5.99</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dirty="0">
                          <a:effectLst/>
                        </a:rPr>
                        <a:t>0.638</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9517453"/>
                  </a:ext>
                </a:extLst>
              </a:tr>
              <a:tr h="577116">
                <a:tc>
                  <a:txBody>
                    <a:bodyPr/>
                    <a:lstStyle/>
                    <a:p>
                      <a:pPr fontAlgn="base"/>
                      <a:r>
                        <a:rPr lang="en-US" sz="900">
                          <a:effectLst/>
                        </a:rPr>
                        <a:t>2</a:t>
                      </a:r>
                    </a:p>
                  </a:txBody>
                  <a:tcPr anchor="ctr"/>
                </a:tc>
                <a:tc>
                  <a:txBody>
                    <a:bodyPr/>
                    <a:lstStyle/>
                    <a:p>
                      <a:pPr fontAlgn="base"/>
                      <a:r>
                        <a:rPr lang="en-US" sz="900">
                          <a:effectLst/>
                        </a:rPr>
                        <a:t>Random Forest</a:t>
                      </a:r>
                    </a:p>
                  </a:txBody>
                  <a:tcPr anchor="ctr"/>
                </a:tc>
                <a:tc>
                  <a:txBody>
                    <a:bodyPr/>
                    <a:lstStyle/>
                    <a:p>
                      <a:pPr marL="0" marR="0">
                        <a:lnSpc>
                          <a:spcPct val="107000"/>
                        </a:lnSpc>
                        <a:spcBef>
                          <a:spcPts val="0"/>
                        </a:spcBef>
                        <a:spcAft>
                          <a:spcPts val="800"/>
                        </a:spcAft>
                      </a:pPr>
                      <a:r>
                        <a:rPr lang="en-US" sz="1600" b="0" kern="100" dirty="0">
                          <a:effectLst/>
                          <a:latin typeface="Calibri" panose="020F0502020204030204" pitchFamily="34" charset="0"/>
                          <a:ea typeface="Calibri" panose="020F0502020204030204" pitchFamily="34" charset="0"/>
                          <a:cs typeface="Times New Roman" panose="02020603050405020304" pitchFamily="18" charset="0"/>
                        </a:rPr>
                        <a:t>274,878.50</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dirty="0">
                          <a:effectLst/>
                          <a:latin typeface="Calibri" panose="020F0502020204030204" pitchFamily="34" charset="0"/>
                          <a:ea typeface="Calibri" panose="020F0502020204030204" pitchFamily="34" charset="0"/>
                          <a:cs typeface="Times New Roman" panose="02020603050405020304" pitchFamily="18" charset="0"/>
                        </a:rPr>
                        <a:t>167,036.10</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0.467</a:t>
                      </a:r>
                      <a:endParaRPr lang="en-US" sz="11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7547102"/>
                  </a:ext>
                </a:extLst>
              </a:tr>
              <a:tr h="577116">
                <a:tc>
                  <a:txBody>
                    <a:bodyPr/>
                    <a:lstStyle/>
                    <a:p>
                      <a:pPr fontAlgn="base"/>
                      <a:r>
                        <a:rPr lang="en-US" sz="900">
                          <a:effectLst/>
                        </a:rPr>
                        <a:t>2</a:t>
                      </a:r>
                    </a:p>
                  </a:txBody>
                  <a:tcPr anchor="ctr"/>
                </a:tc>
                <a:tc>
                  <a:txBody>
                    <a:bodyPr/>
                    <a:lstStyle/>
                    <a:p>
                      <a:pPr fontAlgn="base"/>
                      <a:r>
                        <a:rPr lang="en-US" sz="900">
                          <a:effectLst/>
                        </a:rPr>
                        <a:t>XGBoost</a:t>
                      </a:r>
                    </a:p>
                  </a:txBody>
                  <a:tcPr anchor="ctr"/>
                </a:tc>
                <a:tc>
                  <a:txBody>
                    <a:bodyPr/>
                    <a:lstStyle/>
                    <a:p>
                      <a:pPr marL="0" marR="0">
                        <a:lnSpc>
                          <a:spcPct val="107000"/>
                        </a:lnSpc>
                        <a:spcBef>
                          <a:spcPts val="0"/>
                        </a:spcBef>
                        <a:spcAft>
                          <a:spcPts val="800"/>
                        </a:spcAf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9,503.60</a:t>
                      </a:r>
                      <a:endParaRPr lang="en-US" sz="11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dirty="0">
                          <a:effectLst/>
                          <a:latin typeface="Calibri" panose="020F0502020204030204" pitchFamily="34" charset="0"/>
                          <a:ea typeface="Calibri" panose="020F0502020204030204" pitchFamily="34" charset="0"/>
                          <a:cs typeface="Times New Roman" panose="02020603050405020304" pitchFamily="18" charset="0"/>
                        </a:rPr>
                        <a:t>2,665.29</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0.999</a:t>
                      </a:r>
                      <a:endParaRPr lang="en-US" sz="11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2030207"/>
                  </a:ext>
                </a:extLst>
              </a:tr>
              <a:tr h="852162">
                <a:tc>
                  <a:txBody>
                    <a:bodyPr/>
                    <a:lstStyle/>
                    <a:p>
                      <a:pPr fontAlgn="base"/>
                      <a:r>
                        <a:rPr lang="en-US" sz="900">
                          <a:effectLst/>
                        </a:rPr>
                        <a:t>2</a:t>
                      </a:r>
                    </a:p>
                  </a:txBody>
                  <a:tcPr anchor="ctr"/>
                </a:tc>
                <a:tc>
                  <a:txBody>
                    <a:bodyPr/>
                    <a:lstStyle/>
                    <a:p>
                      <a:pPr fontAlgn="base"/>
                      <a:r>
                        <a:rPr lang="en-US" sz="900">
                          <a:effectLst/>
                        </a:rPr>
                        <a:t>Lasso Regression</a:t>
                      </a:r>
                    </a:p>
                  </a:txBody>
                  <a:tcPr anchor="ctr"/>
                </a:tc>
                <a:tc>
                  <a:txBody>
                    <a:bodyPr/>
                    <a:lstStyle/>
                    <a:p>
                      <a:pPr marL="0" marR="0">
                        <a:lnSpc>
                          <a:spcPct val="107000"/>
                        </a:lnSpc>
                        <a:spcBef>
                          <a:spcPts val="0"/>
                        </a:spcBef>
                        <a:spcAft>
                          <a:spcPts val="800"/>
                        </a:spcAft>
                      </a:pPr>
                      <a:r>
                        <a:rPr lang="en-US" sz="1600" b="0" kern="100">
                          <a:effectLst/>
                          <a:latin typeface="Calibri" panose="020F0502020204030204" pitchFamily="34" charset="0"/>
                          <a:ea typeface="Calibri" panose="020F0502020204030204" pitchFamily="34" charset="0"/>
                          <a:cs typeface="Times New Roman" panose="02020603050405020304" pitchFamily="18" charset="0"/>
                        </a:rPr>
                        <a:t>39,349,430,000.00</a:t>
                      </a:r>
                      <a:endParaRPr lang="en-US" sz="11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dirty="0">
                          <a:effectLst/>
                          <a:latin typeface="Calibri" panose="020F0502020204030204" pitchFamily="34" charset="0"/>
                          <a:ea typeface="Calibri" panose="020F0502020204030204" pitchFamily="34" charset="0"/>
                          <a:cs typeface="Times New Roman" panose="02020603050405020304" pitchFamily="18" charset="0"/>
                        </a:rPr>
                        <a:t>32,449,310,000.00</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b="0" kern="100" dirty="0">
                          <a:effectLst/>
                          <a:latin typeface="Calibri" panose="020F0502020204030204" pitchFamily="34" charset="0"/>
                          <a:ea typeface="Calibri" panose="020F0502020204030204" pitchFamily="34" charset="0"/>
                          <a:cs typeface="Times New Roman" panose="02020603050405020304" pitchFamily="18" charset="0"/>
                        </a:rPr>
                        <a:t>0.998</a:t>
                      </a:r>
                      <a:endParaRPr lang="en-US" sz="11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2629759"/>
                  </a:ext>
                </a:extLst>
              </a:tr>
            </a:tbl>
          </a:graphicData>
        </a:graphic>
      </p:graphicFrame>
      <p:pic>
        <p:nvPicPr>
          <p:cNvPr id="13" name="Video 12">
            <a:hlinkClick r:id="" action="ppaction://media"/>
            <a:extLst>
              <a:ext uri="{FF2B5EF4-FFF2-40B4-BE49-F238E27FC236}">
                <a16:creationId xmlns:a16="http://schemas.microsoft.com/office/drawing/2014/main" id="{60488170-B8C6-E694-D4E7-A0A27239A02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405563884"/>
      </p:ext>
    </p:extLst>
  </p:cSld>
  <p:clrMapOvr>
    <a:masterClrMapping/>
  </p:clrMapOvr>
  <mc:AlternateContent xmlns:mc="http://schemas.openxmlformats.org/markup-compatibility/2006">
    <mc:Choice xmlns:p14="http://schemas.microsoft.com/office/powerpoint/2010/main" Requires="p14">
      <p:transition spd="slow" p14:dur="2000" advTm="35663"/>
    </mc:Choice>
    <mc:Fallback>
      <p:transition spd="slow" advTm="35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A17-170C-D73F-F44E-E2A016249E0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07B8682-7F2F-A7CE-D1BC-E93269BE3A5B}"/>
              </a:ext>
            </a:extLst>
          </p:cNvPr>
          <p:cNvSpPr>
            <a:spLocks noGrp="1"/>
          </p:cNvSpPr>
          <p:nvPr>
            <p:ph idx="1"/>
          </p:nvPr>
        </p:nvSpPr>
        <p:spPr>
          <a:xfrm>
            <a:off x="1077362" y="2427316"/>
            <a:ext cx="7344395" cy="415275"/>
          </a:xfrm>
        </p:spPr>
        <p:txBody>
          <a:bodyPr/>
          <a:lstStyle/>
          <a:p>
            <a:r>
              <a:rPr lang="en-US" dirty="0"/>
              <a:t>Feature Importance</a:t>
            </a:r>
          </a:p>
        </p:txBody>
      </p:sp>
      <p:graphicFrame>
        <p:nvGraphicFramePr>
          <p:cNvPr id="5" name="Table 5">
            <a:extLst>
              <a:ext uri="{FF2B5EF4-FFF2-40B4-BE49-F238E27FC236}">
                <a16:creationId xmlns:a16="http://schemas.microsoft.com/office/drawing/2014/main" id="{2893E12D-15C4-49D3-4901-288BA2DCFEC2}"/>
              </a:ext>
            </a:extLst>
          </p:cNvPr>
          <p:cNvGraphicFramePr>
            <a:graphicFrameLocks noGrp="1"/>
          </p:cNvGraphicFramePr>
          <p:nvPr>
            <p:extLst>
              <p:ext uri="{D42A27DB-BD31-4B8C-83A1-F6EECF244321}">
                <p14:modId xmlns:p14="http://schemas.microsoft.com/office/powerpoint/2010/main" val="3700537643"/>
              </p:ext>
            </p:extLst>
          </p:nvPr>
        </p:nvGraphicFramePr>
        <p:xfrm>
          <a:off x="1077362" y="3150045"/>
          <a:ext cx="8128000" cy="3134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84387392"/>
                    </a:ext>
                  </a:extLst>
                </a:gridCol>
                <a:gridCol w="2032000">
                  <a:extLst>
                    <a:ext uri="{9D8B030D-6E8A-4147-A177-3AD203B41FA5}">
                      <a16:colId xmlns:a16="http://schemas.microsoft.com/office/drawing/2014/main" val="2605164980"/>
                    </a:ext>
                  </a:extLst>
                </a:gridCol>
                <a:gridCol w="2032000">
                  <a:extLst>
                    <a:ext uri="{9D8B030D-6E8A-4147-A177-3AD203B41FA5}">
                      <a16:colId xmlns:a16="http://schemas.microsoft.com/office/drawing/2014/main" val="1705865138"/>
                    </a:ext>
                  </a:extLst>
                </a:gridCol>
                <a:gridCol w="2032000">
                  <a:extLst>
                    <a:ext uri="{9D8B030D-6E8A-4147-A177-3AD203B41FA5}">
                      <a16:colId xmlns:a16="http://schemas.microsoft.com/office/drawing/2014/main" val="1798102151"/>
                    </a:ext>
                  </a:extLst>
                </a:gridCol>
              </a:tblGrid>
              <a:tr h="370840">
                <a:tc>
                  <a:txBody>
                    <a:bodyPr/>
                    <a:lstStyle/>
                    <a:p>
                      <a:pPr fontAlgn="b"/>
                      <a:r>
                        <a:rPr lang="en-US" b="1" dirty="0">
                          <a:effectLst/>
                        </a:rPr>
                        <a:t>Dataset</a:t>
                      </a:r>
                    </a:p>
                  </a:txBody>
                  <a:tcPr anchor="b"/>
                </a:tc>
                <a:tc>
                  <a:txBody>
                    <a:bodyPr/>
                    <a:lstStyle/>
                    <a:p>
                      <a:pPr fontAlgn="b"/>
                      <a:r>
                        <a:rPr lang="en-US" b="1">
                          <a:effectLst/>
                        </a:rPr>
                        <a:t>Model</a:t>
                      </a:r>
                    </a:p>
                  </a:txBody>
                  <a:tcPr anchor="b"/>
                </a:tc>
                <a:tc>
                  <a:txBody>
                    <a:bodyPr/>
                    <a:lstStyle/>
                    <a:p>
                      <a:pPr fontAlgn="b"/>
                      <a:r>
                        <a:rPr lang="en-US" b="1">
                          <a:effectLst/>
                        </a:rPr>
                        <a:t>Feature</a:t>
                      </a:r>
                    </a:p>
                  </a:txBody>
                  <a:tcPr anchor="b"/>
                </a:tc>
                <a:tc>
                  <a:txBody>
                    <a:bodyPr/>
                    <a:lstStyle/>
                    <a:p>
                      <a:pPr fontAlgn="b"/>
                      <a:r>
                        <a:rPr lang="en-US" b="1" dirty="0">
                          <a:effectLst/>
                        </a:rPr>
                        <a:t>Importance</a:t>
                      </a:r>
                    </a:p>
                  </a:txBody>
                  <a:tcPr anchor="b"/>
                </a:tc>
                <a:extLst>
                  <a:ext uri="{0D108BD9-81ED-4DB2-BD59-A6C34878D82A}">
                    <a16:rowId xmlns:a16="http://schemas.microsoft.com/office/drawing/2014/main" val="3966231696"/>
                  </a:ext>
                </a:extLst>
              </a:tr>
              <a:tr h="370840">
                <a:tc>
                  <a:txBody>
                    <a:bodyPr/>
                    <a:lstStyle/>
                    <a:p>
                      <a:pPr fontAlgn="base"/>
                      <a:r>
                        <a:rPr lang="en-US" dirty="0">
                          <a:effectLst/>
                        </a:rPr>
                        <a:t>1</a:t>
                      </a:r>
                    </a:p>
                  </a:txBody>
                  <a:tcPr anchor="ctr"/>
                </a:tc>
                <a:tc>
                  <a:txBody>
                    <a:bodyPr/>
                    <a:lstStyle/>
                    <a:p>
                      <a:pPr fontAlgn="base"/>
                      <a:r>
                        <a:rPr lang="en-US">
                          <a:effectLst/>
                        </a:rPr>
                        <a:t>Random Forest</a:t>
                      </a:r>
                    </a:p>
                  </a:txBody>
                  <a:tcPr anchor="ctr"/>
                </a:tc>
                <a:tc>
                  <a:txBody>
                    <a:bodyPr/>
                    <a:lstStyle/>
                    <a:p>
                      <a:pPr fontAlgn="base"/>
                      <a:r>
                        <a:rPr lang="en-US">
                          <a:effectLst/>
                        </a:rPr>
                        <a:t>Distance to the nearest MRT</a:t>
                      </a:r>
                    </a:p>
                  </a:txBody>
                  <a:tcPr anchor="ctr"/>
                </a:tc>
                <a:tc>
                  <a:txBody>
                    <a:bodyPr/>
                    <a:lstStyle/>
                    <a:p>
                      <a:pPr fontAlgn="base"/>
                      <a:r>
                        <a:rPr lang="en-US">
                          <a:effectLst/>
                        </a:rPr>
                        <a:t>18976.454</a:t>
                      </a:r>
                    </a:p>
                  </a:txBody>
                  <a:tcPr anchor="ctr"/>
                </a:tc>
                <a:extLst>
                  <a:ext uri="{0D108BD9-81ED-4DB2-BD59-A6C34878D82A}">
                    <a16:rowId xmlns:a16="http://schemas.microsoft.com/office/drawing/2014/main" val="976507113"/>
                  </a:ext>
                </a:extLst>
              </a:tr>
              <a:tr h="370840">
                <a:tc>
                  <a:txBody>
                    <a:bodyPr/>
                    <a:lstStyle/>
                    <a:p>
                      <a:pPr fontAlgn="base"/>
                      <a:r>
                        <a:rPr lang="en-US">
                          <a:effectLst/>
                        </a:rPr>
                        <a:t>1</a:t>
                      </a:r>
                    </a:p>
                  </a:txBody>
                  <a:tcPr anchor="ctr"/>
                </a:tc>
                <a:tc>
                  <a:txBody>
                    <a:bodyPr/>
                    <a:lstStyle/>
                    <a:p>
                      <a:pPr fontAlgn="base"/>
                      <a:r>
                        <a:rPr lang="en-US">
                          <a:effectLst/>
                        </a:rPr>
                        <a:t>XGBoost</a:t>
                      </a:r>
                    </a:p>
                  </a:txBody>
                  <a:tcPr anchor="ctr"/>
                </a:tc>
                <a:tc>
                  <a:txBody>
                    <a:bodyPr/>
                    <a:lstStyle/>
                    <a:p>
                      <a:pPr fontAlgn="base"/>
                      <a:r>
                        <a:rPr lang="en-US">
                          <a:effectLst/>
                        </a:rPr>
                        <a:t>Distance to the nearest MRT</a:t>
                      </a:r>
                    </a:p>
                  </a:txBody>
                  <a:tcPr anchor="ctr"/>
                </a:tc>
                <a:tc>
                  <a:txBody>
                    <a:bodyPr/>
                    <a:lstStyle/>
                    <a:p>
                      <a:pPr fontAlgn="base"/>
                      <a:r>
                        <a:rPr lang="en-US" dirty="0">
                          <a:effectLst/>
                        </a:rPr>
                        <a:t>0.67377769</a:t>
                      </a:r>
                    </a:p>
                  </a:txBody>
                  <a:tcPr anchor="ctr"/>
                </a:tc>
                <a:extLst>
                  <a:ext uri="{0D108BD9-81ED-4DB2-BD59-A6C34878D82A}">
                    <a16:rowId xmlns:a16="http://schemas.microsoft.com/office/drawing/2014/main" val="4061282183"/>
                  </a:ext>
                </a:extLst>
              </a:tr>
              <a:tr h="370840">
                <a:tc>
                  <a:txBody>
                    <a:bodyPr/>
                    <a:lstStyle/>
                    <a:p>
                      <a:pPr fontAlgn="base"/>
                      <a:r>
                        <a:rPr lang="en-US">
                          <a:effectLst/>
                        </a:rPr>
                        <a:t>1</a:t>
                      </a:r>
                    </a:p>
                  </a:txBody>
                  <a:tcPr anchor="ctr"/>
                </a:tc>
                <a:tc>
                  <a:txBody>
                    <a:bodyPr/>
                    <a:lstStyle/>
                    <a:p>
                      <a:pPr fontAlgn="base"/>
                      <a:r>
                        <a:rPr lang="en-US">
                          <a:effectLst/>
                        </a:rPr>
                        <a:t>Lasso Regression</a:t>
                      </a:r>
                    </a:p>
                  </a:txBody>
                  <a:tcPr anchor="ctr"/>
                </a:tc>
                <a:tc>
                  <a:txBody>
                    <a:bodyPr/>
                    <a:lstStyle/>
                    <a:p>
                      <a:pPr fontAlgn="base"/>
                      <a:r>
                        <a:rPr lang="en-US">
                          <a:effectLst/>
                        </a:rPr>
                        <a:t>Latitude</a:t>
                      </a:r>
                    </a:p>
                  </a:txBody>
                  <a:tcPr anchor="ctr"/>
                </a:tc>
                <a:tc>
                  <a:txBody>
                    <a:bodyPr/>
                    <a:lstStyle/>
                    <a:p>
                      <a:pPr fontAlgn="base"/>
                      <a:r>
                        <a:rPr lang="en-US">
                          <a:effectLst/>
                        </a:rPr>
                        <a:t>246.722</a:t>
                      </a:r>
                    </a:p>
                  </a:txBody>
                  <a:tcPr anchor="ctr"/>
                </a:tc>
                <a:extLst>
                  <a:ext uri="{0D108BD9-81ED-4DB2-BD59-A6C34878D82A}">
                    <a16:rowId xmlns:a16="http://schemas.microsoft.com/office/drawing/2014/main" val="1444034412"/>
                  </a:ext>
                </a:extLst>
              </a:tr>
              <a:tr h="370840">
                <a:tc>
                  <a:txBody>
                    <a:bodyPr/>
                    <a:lstStyle/>
                    <a:p>
                      <a:pPr fontAlgn="base"/>
                      <a:r>
                        <a:rPr lang="en-US">
                          <a:effectLst/>
                        </a:rPr>
                        <a:t>2</a:t>
                      </a:r>
                    </a:p>
                  </a:txBody>
                  <a:tcPr anchor="ctr"/>
                </a:tc>
                <a:tc>
                  <a:txBody>
                    <a:bodyPr/>
                    <a:lstStyle/>
                    <a:p>
                      <a:pPr fontAlgn="base"/>
                      <a:r>
                        <a:rPr lang="en-US">
                          <a:effectLst/>
                        </a:rPr>
                        <a:t>Random Forest</a:t>
                      </a:r>
                    </a:p>
                  </a:txBody>
                  <a:tcPr anchor="ctr"/>
                </a:tc>
                <a:tc>
                  <a:txBody>
                    <a:bodyPr/>
                    <a:lstStyle/>
                    <a:p>
                      <a:pPr fontAlgn="base"/>
                      <a:r>
                        <a:rPr lang="en-US">
                          <a:effectLst/>
                        </a:rPr>
                        <a:t>Sqft Living</a:t>
                      </a:r>
                    </a:p>
                  </a:txBody>
                  <a:tcPr anchor="ctr"/>
                </a:tc>
                <a:tc>
                  <a:txBody>
                    <a:bodyPr/>
                    <a:lstStyle/>
                    <a:p>
                      <a:pPr fontAlgn="base"/>
                      <a:r>
                        <a:rPr lang="en-US">
                          <a:effectLst/>
                        </a:rPr>
                        <a:t>2.991946e+14</a:t>
                      </a:r>
                    </a:p>
                  </a:txBody>
                  <a:tcPr anchor="ctr"/>
                </a:tc>
                <a:extLst>
                  <a:ext uri="{0D108BD9-81ED-4DB2-BD59-A6C34878D82A}">
                    <a16:rowId xmlns:a16="http://schemas.microsoft.com/office/drawing/2014/main" val="4059737567"/>
                  </a:ext>
                </a:extLst>
              </a:tr>
              <a:tr h="370840">
                <a:tc>
                  <a:txBody>
                    <a:bodyPr/>
                    <a:lstStyle/>
                    <a:p>
                      <a:pPr fontAlgn="base"/>
                      <a:r>
                        <a:rPr lang="en-US">
                          <a:effectLst/>
                        </a:rPr>
                        <a:t>2</a:t>
                      </a:r>
                    </a:p>
                  </a:txBody>
                  <a:tcPr anchor="ctr"/>
                </a:tc>
                <a:tc>
                  <a:txBody>
                    <a:bodyPr/>
                    <a:lstStyle/>
                    <a:p>
                      <a:pPr fontAlgn="base"/>
                      <a:r>
                        <a:rPr lang="en-US">
                          <a:effectLst/>
                        </a:rPr>
                        <a:t>XGBoost</a:t>
                      </a:r>
                    </a:p>
                  </a:txBody>
                  <a:tcPr anchor="ctr"/>
                </a:tc>
                <a:tc>
                  <a:txBody>
                    <a:bodyPr/>
                    <a:lstStyle/>
                    <a:p>
                      <a:pPr fontAlgn="base"/>
                      <a:r>
                        <a:rPr lang="en-US" dirty="0" err="1">
                          <a:effectLst/>
                        </a:rPr>
                        <a:t>Sqft</a:t>
                      </a:r>
                      <a:r>
                        <a:rPr lang="en-US" dirty="0">
                          <a:effectLst/>
                        </a:rPr>
                        <a:t> Living</a:t>
                      </a:r>
                    </a:p>
                  </a:txBody>
                  <a:tcPr anchor="ctr"/>
                </a:tc>
                <a:tc>
                  <a:txBody>
                    <a:bodyPr/>
                    <a:lstStyle/>
                    <a:p>
                      <a:pPr fontAlgn="base"/>
                      <a:r>
                        <a:rPr lang="en-US">
                          <a:effectLst/>
                        </a:rPr>
                        <a:t>0.9999390</a:t>
                      </a:r>
                    </a:p>
                  </a:txBody>
                  <a:tcPr anchor="ctr"/>
                </a:tc>
                <a:extLst>
                  <a:ext uri="{0D108BD9-81ED-4DB2-BD59-A6C34878D82A}">
                    <a16:rowId xmlns:a16="http://schemas.microsoft.com/office/drawing/2014/main" val="4203099304"/>
                  </a:ext>
                </a:extLst>
              </a:tr>
              <a:tr h="370840">
                <a:tc>
                  <a:txBody>
                    <a:bodyPr/>
                    <a:lstStyle/>
                    <a:p>
                      <a:pPr fontAlgn="base"/>
                      <a:r>
                        <a:rPr lang="en-US">
                          <a:effectLst/>
                        </a:rPr>
                        <a:t>2</a:t>
                      </a:r>
                    </a:p>
                  </a:txBody>
                  <a:tcPr anchor="ctr"/>
                </a:tc>
                <a:tc>
                  <a:txBody>
                    <a:bodyPr/>
                    <a:lstStyle/>
                    <a:p>
                      <a:pPr fontAlgn="base"/>
                      <a:r>
                        <a:rPr lang="en-US">
                          <a:effectLst/>
                        </a:rPr>
                        <a:t>Lasso Regression</a:t>
                      </a:r>
                    </a:p>
                  </a:txBody>
                  <a:tcPr anchor="ctr"/>
                </a:tc>
                <a:tc>
                  <a:txBody>
                    <a:bodyPr/>
                    <a:lstStyle/>
                    <a:p>
                      <a:pPr fontAlgn="base"/>
                      <a:r>
                        <a:rPr lang="en-US">
                          <a:effectLst/>
                        </a:rPr>
                        <a:t>Waterfront</a:t>
                      </a:r>
                    </a:p>
                  </a:txBody>
                  <a:tcPr anchor="ctr"/>
                </a:tc>
                <a:tc>
                  <a:txBody>
                    <a:bodyPr/>
                    <a:lstStyle/>
                    <a:p>
                      <a:pPr fontAlgn="base"/>
                      <a:r>
                        <a:rPr lang="en-US" dirty="0">
                          <a:effectLst/>
                        </a:rPr>
                        <a:t>401980.6</a:t>
                      </a:r>
                    </a:p>
                  </a:txBody>
                  <a:tcPr anchor="ctr"/>
                </a:tc>
                <a:extLst>
                  <a:ext uri="{0D108BD9-81ED-4DB2-BD59-A6C34878D82A}">
                    <a16:rowId xmlns:a16="http://schemas.microsoft.com/office/drawing/2014/main" val="1439123052"/>
                  </a:ext>
                </a:extLst>
              </a:tr>
            </a:tbl>
          </a:graphicData>
        </a:graphic>
      </p:graphicFrame>
      <p:pic>
        <p:nvPicPr>
          <p:cNvPr id="10" name="Video 9">
            <a:hlinkClick r:id="" action="ppaction://media"/>
            <a:extLst>
              <a:ext uri="{FF2B5EF4-FFF2-40B4-BE49-F238E27FC236}">
                <a16:creationId xmlns:a16="http://schemas.microsoft.com/office/drawing/2014/main" id="{EA707DDF-6A88-734D-65D1-6DE9278470F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48357829"/>
      </p:ext>
    </p:extLst>
  </p:cSld>
  <p:clrMapOvr>
    <a:masterClrMapping/>
  </p:clrMapOvr>
  <mc:AlternateContent xmlns:mc="http://schemas.openxmlformats.org/markup-compatibility/2006">
    <mc:Choice xmlns:p14="http://schemas.microsoft.com/office/powerpoint/2010/main" Requires="p14">
      <p:transition spd="slow" p14:dur="2000" advTm="41496"/>
    </mc:Choice>
    <mc:Fallback>
      <p:transition spd="slow" advTm="4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Blocks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docProps/app.xml><?xml version="1.0" encoding="utf-8"?>
<Properties xmlns="http://schemas.openxmlformats.org/officeDocument/2006/extended-properties" xmlns:vt="http://schemas.openxmlformats.org/officeDocument/2006/docPropsVTypes">
  <TotalTime>111</TotalTime>
  <Words>1224</Words>
  <Application>Microsoft Macintosh PowerPoint</Application>
  <PresentationFormat>Widescreen</PresentationFormat>
  <Paragraphs>130</Paragraphs>
  <Slides>11</Slides>
  <Notes>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 LT Pro</vt:lpstr>
      <vt:lpstr>Avenir Next LT Pro Light</vt:lpstr>
      <vt:lpstr>Calibri</vt:lpstr>
      <vt:lpstr>Wingdings</vt:lpstr>
      <vt:lpstr>BlocksVTI</vt:lpstr>
      <vt:lpstr>DATA PREPARATION AND ANALYSIS PROJECT </vt:lpstr>
      <vt:lpstr>INTRODUCTION</vt:lpstr>
      <vt:lpstr>METHODOLOGY </vt:lpstr>
      <vt:lpstr>DATA PREPROCESSING</vt:lpstr>
      <vt:lpstr>MODEL TRAINING </vt:lpstr>
      <vt:lpstr>MODEL EVALUATION</vt:lpstr>
      <vt:lpstr>FEATURE IMPORTANCE ANALYSIS</vt:lpstr>
      <vt:lpstr>RESULTS</vt:lpstr>
      <vt:lpstr>Results</vt:lpstr>
      <vt:lpstr>Conclusion &amp;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PREPARATION AND ANALYSIS PROJECT </dc:title>
  <dc:creator>Sashank Bommadevara</dc:creator>
  <cp:lastModifiedBy>Sashank Bommadevara</cp:lastModifiedBy>
  <cp:revision>4</cp:revision>
  <dcterms:created xsi:type="dcterms:W3CDTF">2023-04-30T00:40:34Z</dcterms:created>
  <dcterms:modified xsi:type="dcterms:W3CDTF">2023-05-06T03:15:55Z</dcterms:modified>
</cp:coreProperties>
</file>